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94"/>
  </p:notesMasterIdLst>
  <p:handoutMasterIdLst>
    <p:handoutMasterId r:id="rId95"/>
  </p:handoutMasterIdLst>
  <p:sldIdLst>
    <p:sldId id="1613" r:id="rId2"/>
    <p:sldId id="1614" r:id="rId3"/>
    <p:sldId id="1706" r:id="rId4"/>
    <p:sldId id="1616" r:id="rId5"/>
    <p:sldId id="1618" r:id="rId6"/>
    <p:sldId id="1856" r:id="rId7"/>
    <p:sldId id="1857" r:id="rId8"/>
    <p:sldId id="1619" r:id="rId9"/>
    <p:sldId id="1858" r:id="rId10"/>
    <p:sldId id="1859" r:id="rId11"/>
    <p:sldId id="1861" r:id="rId12"/>
    <p:sldId id="1860" r:id="rId13"/>
    <p:sldId id="1621" r:id="rId14"/>
    <p:sldId id="1622" r:id="rId15"/>
    <p:sldId id="1623" r:id="rId16"/>
    <p:sldId id="1624" r:id="rId17"/>
    <p:sldId id="1625" r:id="rId18"/>
    <p:sldId id="1626" r:id="rId19"/>
    <p:sldId id="1627" r:id="rId20"/>
    <p:sldId id="1628" r:id="rId21"/>
    <p:sldId id="1629" r:id="rId22"/>
    <p:sldId id="1630" r:id="rId23"/>
    <p:sldId id="1631" r:id="rId24"/>
    <p:sldId id="1632" r:id="rId25"/>
    <p:sldId id="1633" r:id="rId26"/>
    <p:sldId id="1634" r:id="rId27"/>
    <p:sldId id="1635" r:id="rId28"/>
    <p:sldId id="1636" r:id="rId29"/>
    <p:sldId id="1637" r:id="rId30"/>
    <p:sldId id="1638" r:id="rId31"/>
    <p:sldId id="1792" r:id="rId32"/>
    <p:sldId id="1639" r:id="rId33"/>
    <p:sldId id="1640" r:id="rId34"/>
    <p:sldId id="1641" r:id="rId35"/>
    <p:sldId id="1642" r:id="rId36"/>
    <p:sldId id="1643" r:id="rId37"/>
    <p:sldId id="1644" r:id="rId38"/>
    <p:sldId id="1645" r:id="rId39"/>
    <p:sldId id="1646" r:id="rId40"/>
    <p:sldId id="1647" r:id="rId41"/>
    <p:sldId id="1648" r:id="rId42"/>
    <p:sldId id="1649" r:id="rId43"/>
    <p:sldId id="1650" r:id="rId44"/>
    <p:sldId id="1651" r:id="rId45"/>
    <p:sldId id="1652" r:id="rId46"/>
    <p:sldId id="1653" r:id="rId47"/>
    <p:sldId id="1654" r:id="rId48"/>
    <p:sldId id="1655" r:id="rId49"/>
    <p:sldId id="1656" r:id="rId50"/>
    <p:sldId id="1657" r:id="rId51"/>
    <p:sldId id="1658" r:id="rId52"/>
    <p:sldId id="1659" r:id="rId53"/>
    <p:sldId id="1660" r:id="rId54"/>
    <p:sldId id="1661" r:id="rId55"/>
    <p:sldId id="1662" r:id="rId56"/>
    <p:sldId id="1663" r:id="rId57"/>
    <p:sldId id="1664" r:id="rId58"/>
    <p:sldId id="1665" r:id="rId59"/>
    <p:sldId id="1666" r:id="rId60"/>
    <p:sldId id="1667" r:id="rId61"/>
    <p:sldId id="1854" r:id="rId62"/>
    <p:sldId id="1855" r:id="rId63"/>
    <p:sldId id="1669" r:id="rId64"/>
    <p:sldId id="1670" r:id="rId65"/>
    <p:sldId id="1671" r:id="rId66"/>
    <p:sldId id="1672" r:id="rId67"/>
    <p:sldId id="1673" r:id="rId68"/>
    <p:sldId id="1674" r:id="rId69"/>
    <p:sldId id="1675" r:id="rId70"/>
    <p:sldId id="1676" r:id="rId71"/>
    <p:sldId id="1677" r:id="rId72"/>
    <p:sldId id="1678" r:id="rId73"/>
    <p:sldId id="1679" r:id="rId74"/>
    <p:sldId id="1680" r:id="rId75"/>
    <p:sldId id="1681" r:id="rId76"/>
    <p:sldId id="1683" r:id="rId77"/>
    <p:sldId id="1684" r:id="rId78"/>
    <p:sldId id="1685" r:id="rId79"/>
    <p:sldId id="1689" r:id="rId80"/>
    <p:sldId id="1690" r:id="rId81"/>
    <p:sldId id="1691" r:id="rId82"/>
    <p:sldId id="1692" r:id="rId83"/>
    <p:sldId id="1693" r:id="rId84"/>
    <p:sldId id="1694" r:id="rId85"/>
    <p:sldId id="1695" r:id="rId86"/>
    <p:sldId id="1696" r:id="rId87"/>
    <p:sldId id="1697" r:id="rId88"/>
    <p:sldId id="1698" r:id="rId89"/>
    <p:sldId id="1699" r:id="rId90"/>
    <p:sldId id="1700" r:id="rId91"/>
    <p:sldId id="1701" r:id="rId92"/>
    <p:sldId id="1702" r:id="rId93"/>
  </p:sldIdLst>
  <p:sldSz cx="9144000" cy="6858000" type="screen4x3"/>
  <p:notesSz cx="6858000" cy="9144000"/>
  <p:defaultTextStyle>
    <a:defPPr>
      <a:defRPr lang="zh-CN"/>
    </a:defPPr>
    <a:lvl1pPr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63">
          <p15:clr>
            <a:srgbClr val="A4A3A4"/>
          </p15:clr>
        </p15:guide>
      </p15:sldGuideLst>
    </p:ext>
    <p:ext uri="{2D200454-40CA-4A62-9FC3-DE9A4176ACB9}">
      <p15:notesGuideLst xmlns:p15="http://schemas.microsoft.com/office/powerpoint/2012/main">
        <p15:guide id="1" orient="horz" pos="2880">
          <p15:clr>
            <a:srgbClr val="A4A3A4"/>
          </p15:clr>
        </p15:guide>
        <p15:guide id="2" pos="214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FACA00"/>
    <a:srgbClr val="3366FF"/>
    <a:srgbClr val="0000CC"/>
    <a:srgbClr val="6699FF"/>
    <a:srgbClr val="000066"/>
    <a:srgbClr val="66FFCC"/>
    <a:srgbClr val="66CCFF"/>
    <a:srgbClr val="029A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89335" autoAdjust="0"/>
  </p:normalViewPr>
  <p:slideViewPr>
    <p:cSldViewPr snapToGrid="0">
      <p:cViewPr varScale="1">
        <p:scale>
          <a:sx n="66" d="100"/>
          <a:sy n="66" d="100"/>
        </p:scale>
        <p:origin x="1500" y="72"/>
      </p:cViewPr>
      <p:guideLst>
        <p:guide orient="horz" pos="2160"/>
        <p:guide pos="286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2832" y="228"/>
      </p:cViewPr>
      <p:guideLst>
        <p:guide orient="horz" pos="2880"/>
        <p:guide pos="214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09571"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09572"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09573"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Times New Roman" panose="02020603050405020304" pitchFamily="18" charset="0"/>
                <a:ea typeface="宋体" panose="02010600030101010101" pitchFamily="2" charset="-122"/>
              </a:defRPr>
            </a:lvl1pPr>
          </a:lstStyle>
          <a:p>
            <a:pPr>
              <a:defRPr/>
            </a:pPr>
            <a:fld id="{3B4577F0-ED67-4FFE-A316-3B3AEC2EA4D6}"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116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Times New Roman" panose="02020603050405020304" pitchFamily="18" charset="0"/>
                <a:ea typeface="宋体" panose="02010600030101010101" pitchFamily="2" charset="-122"/>
              </a:defRPr>
            </a:lvl1pPr>
          </a:lstStyle>
          <a:p>
            <a:pPr>
              <a:defRPr/>
            </a:pPr>
            <a:fld id="{E46A9642-FD4A-45CC-9F4F-8E10AB9AB4AA}" type="slidenum">
              <a:rPr lang="en-US" altLang="zh-CN"/>
              <a:t>‹#›</a:t>
            </a:fld>
            <a:endParaRPr lang="en-US" altLang="zh-CN"/>
          </a:p>
        </p:txBody>
      </p:sp>
    </p:spTree>
    <p:extLst>
      <p:ext uri="{BB962C8B-B14F-4D97-AF65-F5344CB8AC3E}">
        <p14:creationId xmlns:p14="http://schemas.microsoft.com/office/powerpoint/2010/main" val="17071680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p:txBody>
          <a:bodyPr/>
          <a:lstStyle/>
          <a:p>
            <a:pPr>
              <a:defRPr/>
            </a:pPr>
            <a:fld id="{5F0A4475-B3A5-4BAC-9F86-F23547A31C6E}" type="slidenum">
              <a:rPr lang="zh-CN" altLang="en-US" smtClean="0"/>
              <a:t>2</a:t>
            </a:fld>
            <a:endParaRPr lang="en-US" altLang="zh-CN"/>
          </a:p>
        </p:txBody>
      </p:sp>
      <p:sp>
        <p:nvSpPr>
          <p:cNvPr id="112643" name="Rectangle 2"/>
          <p:cNvSpPr>
            <a:spLocks noGrp="1" noRot="1" noChangeAspect="1" noChangeArrowheads="1" noTextEdit="1"/>
          </p:cNvSpPr>
          <p:nvPr>
            <p:ph type="sldImg"/>
          </p:nvPr>
        </p:nvSpPr>
        <p:spPr/>
      </p:sp>
      <p:sp>
        <p:nvSpPr>
          <p:cNvPr id="112644" name="Rectangle 3"/>
          <p:cNvSpPr>
            <a:spLocks noGrp="1" noChangeArrowheads="1"/>
          </p:cNvSpPr>
          <p:nvPr>
            <p:ph type="body" idx="1"/>
          </p:nvPr>
        </p:nvSpPr>
        <p:spPr>
          <a:noFill/>
        </p:spPr>
        <p:txBody>
          <a:bodyPr/>
          <a:lstStyle/>
          <a:p>
            <a:pPr eaLnBrk="1" hangingPunct="1"/>
            <a:r>
              <a:rPr lang="zh-CN" altLang="en-US"/>
              <a:t>说明一下这些信息对网络攻击能起到什么作用。</a:t>
            </a:r>
          </a:p>
          <a:p>
            <a:pPr eaLnBrk="1" hangingPunct="1"/>
            <a:r>
              <a:rPr lang="zh-CN" altLang="en-US"/>
              <a:t>不需要板书</a:t>
            </a:r>
          </a:p>
          <a:p>
            <a:pPr eaLnBrk="1" hangingPunct="1"/>
            <a:endParaRPr lang="zh-CN" altLang="en-US"/>
          </a:p>
        </p:txBody>
      </p:sp>
    </p:spTree>
    <p:extLst>
      <p:ext uri="{BB962C8B-B14F-4D97-AF65-F5344CB8AC3E}">
        <p14:creationId xmlns:p14="http://schemas.microsoft.com/office/powerpoint/2010/main" val="1160353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p:txBody>
          <a:bodyPr/>
          <a:lstStyle/>
          <a:p>
            <a:pPr>
              <a:defRPr/>
            </a:pPr>
            <a:fld id="{0CE28F50-F84E-43A5-A058-67AF84BFF0B2}" type="slidenum">
              <a:rPr lang="zh-CN" altLang="en-US" smtClean="0"/>
              <a:t>17</a:t>
            </a:fld>
            <a:endParaRPr lang="en-US" altLang="zh-CN"/>
          </a:p>
        </p:txBody>
      </p:sp>
      <p:sp>
        <p:nvSpPr>
          <p:cNvPr id="120835" name="Rectangle 2"/>
          <p:cNvSpPr>
            <a:spLocks noGrp="1" noRot="1" noChangeAspect="1" noChangeArrowheads="1" noTextEdit="1"/>
          </p:cNvSpPr>
          <p:nvPr>
            <p:ph type="sldImg"/>
          </p:nvPr>
        </p:nvSpPr>
        <p:spPr/>
      </p:sp>
      <p:sp>
        <p:nvSpPr>
          <p:cNvPr id="120836"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365329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p:txBody>
          <a:bodyPr/>
          <a:lstStyle/>
          <a:p>
            <a:pPr>
              <a:defRPr/>
            </a:pPr>
            <a:fld id="{6C96397C-FAB6-43DC-B58C-70F67F161EC0}" type="slidenum">
              <a:rPr lang="zh-CN" altLang="en-US" smtClean="0"/>
              <a:t>35</a:t>
            </a:fld>
            <a:endParaRPr lang="en-US" altLang="zh-CN"/>
          </a:p>
        </p:txBody>
      </p:sp>
      <p:sp>
        <p:nvSpPr>
          <p:cNvPr id="121859" name="Rectangle 2"/>
          <p:cNvSpPr>
            <a:spLocks noGrp="1" noRot="1" noChangeAspect="1" noChangeArrowheads="1" noTextEdit="1"/>
          </p:cNvSpPr>
          <p:nvPr>
            <p:ph type="sldImg"/>
          </p:nvPr>
        </p:nvSpPr>
        <p:spPr/>
      </p:sp>
      <p:sp>
        <p:nvSpPr>
          <p:cNvPr id="121860"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3856375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p:txBody>
          <a:bodyPr/>
          <a:lstStyle/>
          <a:p>
            <a:pPr>
              <a:defRPr/>
            </a:pPr>
            <a:fld id="{FC10C104-1A8E-4FFC-8E67-17C13C436DCC}" type="slidenum">
              <a:rPr lang="zh-CN" altLang="en-US" smtClean="0"/>
              <a:t>36</a:t>
            </a:fld>
            <a:endParaRPr lang="en-US" altLang="zh-CN"/>
          </a:p>
        </p:txBody>
      </p:sp>
      <p:sp>
        <p:nvSpPr>
          <p:cNvPr id="122883" name="Rectangle 2"/>
          <p:cNvSpPr>
            <a:spLocks noGrp="1" noRot="1" noChangeAspect="1" noChangeArrowheads="1" noTextEdit="1"/>
          </p:cNvSpPr>
          <p:nvPr>
            <p:ph type="sldImg"/>
          </p:nvPr>
        </p:nvSpPr>
        <p:spPr/>
      </p:sp>
      <p:sp>
        <p:nvSpPr>
          <p:cNvPr id="122884"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1868162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p:txBody>
          <a:bodyPr/>
          <a:lstStyle/>
          <a:p>
            <a:pPr>
              <a:defRPr/>
            </a:pPr>
            <a:fld id="{ED9E3C38-0148-4622-9B10-A25CBD4BD3A8}" type="slidenum">
              <a:rPr lang="zh-CN" altLang="en-US" smtClean="0"/>
              <a:t>37</a:t>
            </a:fld>
            <a:endParaRPr lang="en-US" altLang="zh-CN"/>
          </a:p>
        </p:txBody>
      </p:sp>
      <p:sp>
        <p:nvSpPr>
          <p:cNvPr id="123907" name="Rectangle 2"/>
          <p:cNvSpPr>
            <a:spLocks noGrp="1" noRot="1" noChangeAspect="1" noChangeArrowheads="1" noTextEdit="1"/>
          </p:cNvSpPr>
          <p:nvPr>
            <p:ph type="sldImg"/>
          </p:nvPr>
        </p:nvSpPr>
        <p:spPr/>
      </p:sp>
      <p:sp>
        <p:nvSpPr>
          <p:cNvPr id="123908" name="Rectangle 3"/>
          <p:cNvSpPr>
            <a:spLocks noGrp="1" noChangeArrowheads="1"/>
          </p:cNvSpPr>
          <p:nvPr>
            <p:ph type="body" idx="1"/>
          </p:nvPr>
        </p:nvSpPr>
        <p:spPr>
          <a:noFill/>
        </p:spPr>
        <p:txBody>
          <a:bodyPr/>
          <a:lstStyle/>
          <a:p>
            <a:pPr eaLnBrk="1" hangingPunct="1"/>
            <a:r>
              <a:rPr lang="zh-CN" altLang="en-US"/>
              <a:t>板书：（一）查询注册机构</a:t>
            </a:r>
          </a:p>
          <a:p>
            <a:pPr eaLnBrk="1" hangingPunct="1"/>
            <a:r>
              <a:rPr lang="zh-CN" altLang="en-US"/>
              <a:t>下同</a:t>
            </a:r>
          </a:p>
          <a:p>
            <a:pPr eaLnBrk="1" hangingPunct="1"/>
            <a:endParaRPr lang="zh-CN" altLang="en-US"/>
          </a:p>
        </p:txBody>
      </p:sp>
    </p:spTree>
    <p:extLst>
      <p:ext uri="{BB962C8B-B14F-4D97-AF65-F5344CB8AC3E}">
        <p14:creationId xmlns:p14="http://schemas.microsoft.com/office/powerpoint/2010/main" val="1775478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p:txBody>
          <a:bodyPr/>
          <a:lstStyle/>
          <a:p>
            <a:pPr>
              <a:defRPr/>
            </a:pPr>
            <a:fld id="{4B187294-6EDC-4779-89BB-3E78739343B9}" type="slidenum">
              <a:rPr lang="zh-CN" altLang="en-US" smtClean="0"/>
              <a:t>39</a:t>
            </a:fld>
            <a:endParaRPr lang="en-US" altLang="zh-CN"/>
          </a:p>
        </p:txBody>
      </p:sp>
      <p:sp>
        <p:nvSpPr>
          <p:cNvPr id="124931" name="Rectangle 2"/>
          <p:cNvSpPr>
            <a:spLocks noGrp="1" noRot="1" noChangeAspect="1" noChangeArrowheads="1" noTextEdit="1"/>
          </p:cNvSpPr>
          <p:nvPr>
            <p:ph type="sldImg"/>
          </p:nvPr>
        </p:nvSpPr>
        <p:spPr/>
      </p:sp>
      <p:sp>
        <p:nvSpPr>
          <p:cNvPr id="124932" name="Rectangle 3"/>
          <p:cNvSpPr>
            <a:spLocks noGrp="1" noChangeArrowheads="1"/>
          </p:cNvSpPr>
          <p:nvPr>
            <p:ph type="body" idx="1"/>
          </p:nvPr>
        </p:nvSpPr>
        <p:spPr>
          <a:noFill/>
        </p:spPr>
        <p:txBody>
          <a:bodyPr/>
          <a:lstStyle/>
          <a:p>
            <a:pPr eaLnBrk="1" hangingPunct="1"/>
            <a:r>
              <a:rPr lang="zh-CN" altLang="en-US"/>
              <a:t>强调：只有查询到域名的注册机构后，才能通过注册机构的</a:t>
            </a:r>
            <a:r>
              <a:rPr lang="en-US" altLang="zh-CN"/>
              <a:t>whois</a:t>
            </a:r>
            <a:r>
              <a:rPr lang="zh-CN" altLang="en-US"/>
              <a:t>库来查询详细注册资料</a:t>
            </a:r>
          </a:p>
        </p:txBody>
      </p:sp>
    </p:spTree>
    <p:extLst>
      <p:ext uri="{BB962C8B-B14F-4D97-AF65-F5344CB8AC3E}">
        <p14:creationId xmlns:p14="http://schemas.microsoft.com/office/powerpoint/2010/main" val="1093225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p:txBody>
          <a:bodyPr/>
          <a:lstStyle/>
          <a:p>
            <a:pPr>
              <a:defRPr/>
            </a:pPr>
            <a:fld id="{B276A833-D7C4-495C-881D-C9FB4BF8EDBB}" type="slidenum">
              <a:rPr lang="zh-CN" altLang="en-US" smtClean="0"/>
              <a:t>40</a:t>
            </a:fld>
            <a:endParaRPr lang="en-US" altLang="zh-CN"/>
          </a:p>
        </p:txBody>
      </p:sp>
      <p:sp>
        <p:nvSpPr>
          <p:cNvPr id="125955" name="Rectangle 2"/>
          <p:cNvSpPr>
            <a:spLocks noGrp="1" noRot="1" noChangeAspect="1" noChangeArrowheads="1" noTextEdit="1"/>
          </p:cNvSpPr>
          <p:nvPr>
            <p:ph type="sldImg"/>
          </p:nvPr>
        </p:nvSpPr>
        <p:spPr/>
      </p:sp>
      <p:sp>
        <p:nvSpPr>
          <p:cNvPr id="125956" name="Rectangle 3"/>
          <p:cNvSpPr>
            <a:spLocks noGrp="1" noChangeArrowheads="1"/>
          </p:cNvSpPr>
          <p:nvPr>
            <p:ph type="body" idx="1"/>
          </p:nvPr>
        </p:nvSpPr>
        <p:spPr>
          <a:noFill/>
        </p:spPr>
        <p:txBody>
          <a:bodyPr/>
          <a:lstStyle/>
          <a:p>
            <a:pPr eaLnBrk="1" hangingPunct="1"/>
            <a:r>
              <a:rPr lang="zh-CN" altLang="en-US"/>
              <a:t>讨论：获得这些注册信息分别对于攻击者实施攻击能起到什么作用？</a:t>
            </a:r>
          </a:p>
          <a:p>
            <a:pPr eaLnBrk="1" hangingPunct="1"/>
            <a:r>
              <a:rPr lang="zh-CN" altLang="en-US"/>
              <a:t>比如通过联系人的姓名、联系方式等等可以欺骗目标组织的员工，实施社会工程学攻击。</a:t>
            </a:r>
          </a:p>
          <a:p>
            <a:pPr eaLnBrk="1" hangingPunct="1"/>
            <a:r>
              <a:rPr lang="zh-CN" altLang="en-US"/>
              <a:t>比如工作邮政地址可以进行垃圾搜寻，或进行“驾车作战</a:t>
            </a:r>
            <a:r>
              <a:rPr lang="en-US" altLang="zh-CN"/>
              <a:t>”</a:t>
            </a:r>
            <a:r>
              <a:rPr lang="zh-CN" altLang="en-US"/>
              <a:t>寻找目标内的不安全的无线接入点。</a:t>
            </a:r>
            <a:endParaRPr lang="en-US" altLang="zh-CN"/>
          </a:p>
        </p:txBody>
      </p:sp>
    </p:spTree>
    <p:extLst>
      <p:ext uri="{BB962C8B-B14F-4D97-AF65-F5344CB8AC3E}">
        <p14:creationId xmlns:p14="http://schemas.microsoft.com/office/powerpoint/2010/main" val="1991446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p:txBody>
          <a:bodyPr/>
          <a:lstStyle/>
          <a:p>
            <a:pPr>
              <a:defRPr/>
            </a:pPr>
            <a:fld id="{1783D142-226C-4864-B4C1-1DE739C7F53B}" type="slidenum">
              <a:rPr lang="zh-CN" altLang="en-US" smtClean="0"/>
              <a:t>42</a:t>
            </a:fld>
            <a:endParaRPr lang="en-US" altLang="zh-CN"/>
          </a:p>
        </p:txBody>
      </p:sp>
      <p:sp>
        <p:nvSpPr>
          <p:cNvPr id="126979" name="Rectangle 2"/>
          <p:cNvSpPr>
            <a:spLocks noGrp="1" noRot="1" noChangeAspect="1" noChangeArrowheads="1" noTextEdit="1"/>
          </p:cNvSpPr>
          <p:nvPr>
            <p:ph type="sldImg"/>
          </p:nvPr>
        </p:nvSpPr>
        <p:spPr/>
      </p:sp>
      <p:sp>
        <p:nvSpPr>
          <p:cNvPr id="126980" name="Rectangle 3"/>
          <p:cNvSpPr>
            <a:spLocks noGrp="1" noChangeArrowheads="1"/>
          </p:cNvSpPr>
          <p:nvPr>
            <p:ph type="body" idx="1"/>
          </p:nvPr>
        </p:nvSpPr>
        <p:spPr>
          <a:noFill/>
        </p:spPr>
        <p:txBody>
          <a:bodyPr/>
          <a:lstStyle/>
          <a:p>
            <a:pPr eaLnBrk="1" hangingPunct="1"/>
            <a:r>
              <a:rPr lang="zh-CN" altLang="en-US"/>
              <a:t>对照查询结果解释可以查询到哪些注册信息。</a:t>
            </a:r>
          </a:p>
          <a:p>
            <a:pPr eaLnBrk="1" hangingPunct="1"/>
            <a:r>
              <a:rPr lang="zh-CN" altLang="en-US"/>
              <a:t>着重指出查询到的</a:t>
            </a:r>
            <a:r>
              <a:rPr lang="en-US" altLang="zh-CN"/>
              <a:t>DNS</a:t>
            </a:r>
            <a:r>
              <a:rPr lang="zh-CN" altLang="en-US"/>
              <a:t>服务器，后面的</a:t>
            </a:r>
            <a:r>
              <a:rPr lang="en-US" altLang="zh-CN"/>
              <a:t>DNS</a:t>
            </a:r>
            <a:r>
              <a:rPr lang="zh-CN" altLang="en-US"/>
              <a:t>区域传送查询要用到。</a:t>
            </a:r>
            <a:endParaRPr lang="en-US" altLang="zh-CN"/>
          </a:p>
        </p:txBody>
      </p:sp>
    </p:spTree>
    <p:extLst>
      <p:ext uri="{BB962C8B-B14F-4D97-AF65-F5344CB8AC3E}">
        <p14:creationId xmlns:p14="http://schemas.microsoft.com/office/powerpoint/2010/main" val="2051399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p:sp>
      <p:sp>
        <p:nvSpPr>
          <p:cNvPr id="128003" name="备注占位符 2"/>
          <p:cNvSpPr>
            <a:spLocks noGrp="1"/>
          </p:cNvSpPr>
          <p:nvPr>
            <p:ph type="body" idx="1"/>
          </p:nvPr>
        </p:nvSpPr>
        <p:spPr>
          <a:noFill/>
        </p:spPr>
        <p:txBody>
          <a:bodyPr/>
          <a:lstStyle/>
          <a:p>
            <a:endParaRPr lang="zh-CN" altLang="en-US"/>
          </a:p>
        </p:txBody>
      </p:sp>
      <p:sp>
        <p:nvSpPr>
          <p:cNvPr id="4" name="灯片编号占位符 3"/>
          <p:cNvSpPr>
            <a:spLocks noGrp="1"/>
          </p:cNvSpPr>
          <p:nvPr>
            <p:ph type="sldNum" sz="quarter" idx="5"/>
          </p:nvPr>
        </p:nvSpPr>
        <p:spPr/>
        <p:txBody>
          <a:bodyPr/>
          <a:lstStyle/>
          <a:p>
            <a:pPr>
              <a:defRPr/>
            </a:pPr>
            <a:fld id="{61EE3629-89E6-4DB4-BE65-89BD1BB480E4}" type="slidenum">
              <a:rPr lang="en-US" altLang="zh-CN" smtClean="0"/>
              <a:t>43</a:t>
            </a:fld>
            <a:endParaRPr lang="en-US" altLang="zh-CN"/>
          </a:p>
        </p:txBody>
      </p:sp>
    </p:spTree>
    <p:extLst>
      <p:ext uri="{BB962C8B-B14F-4D97-AF65-F5344CB8AC3E}">
        <p14:creationId xmlns:p14="http://schemas.microsoft.com/office/powerpoint/2010/main" val="2595200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p:txBody>
          <a:bodyPr/>
          <a:lstStyle/>
          <a:p>
            <a:pPr>
              <a:defRPr/>
            </a:pPr>
            <a:fld id="{11721791-5B23-49EB-B80A-30E738049F32}" type="slidenum">
              <a:rPr lang="zh-CN" altLang="en-US" smtClean="0"/>
              <a:t>44</a:t>
            </a:fld>
            <a:endParaRPr lang="en-US" altLang="zh-CN"/>
          </a:p>
        </p:txBody>
      </p:sp>
      <p:sp>
        <p:nvSpPr>
          <p:cNvPr id="129027" name="Rectangle 2"/>
          <p:cNvSpPr>
            <a:spLocks noGrp="1" noRot="1" noChangeAspect="1" noChangeArrowheads="1" noTextEdit="1"/>
          </p:cNvSpPr>
          <p:nvPr>
            <p:ph type="sldImg"/>
          </p:nvPr>
        </p:nvSpPr>
        <p:spPr/>
      </p:sp>
      <p:sp>
        <p:nvSpPr>
          <p:cNvPr id="129028" name="Rectangle 3"/>
          <p:cNvSpPr>
            <a:spLocks noGrp="1" noChangeArrowheads="1"/>
          </p:cNvSpPr>
          <p:nvPr>
            <p:ph type="body" idx="1"/>
          </p:nvPr>
        </p:nvSpPr>
        <p:spPr>
          <a:noFill/>
        </p:spPr>
        <p:txBody>
          <a:bodyPr/>
          <a:lstStyle/>
          <a:p>
            <a:pPr eaLnBrk="1" hangingPunct="1"/>
            <a:r>
              <a:rPr lang="zh-CN" altLang="en-US"/>
              <a:t>参考教材</a:t>
            </a:r>
            <a:r>
              <a:rPr lang="en-US" altLang="zh-CN"/>
              <a:t>P17</a:t>
            </a:r>
            <a:r>
              <a:rPr lang="zh-CN" altLang="en-US"/>
              <a:t>页</a:t>
            </a:r>
          </a:p>
        </p:txBody>
      </p:sp>
    </p:spTree>
    <p:extLst>
      <p:ext uri="{BB962C8B-B14F-4D97-AF65-F5344CB8AC3E}">
        <p14:creationId xmlns:p14="http://schemas.microsoft.com/office/powerpoint/2010/main" val="697189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p:txBody>
          <a:bodyPr/>
          <a:lstStyle/>
          <a:p>
            <a:pPr>
              <a:defRPr/>
            </a:pPr>
            <a:fld id="{4BE40D00-1098-4EDC-B75E-908777A3B832}" type="slidenum">
              <a:rPr lang="zh-CN" altLang="en-US" smtClean="0"/>
              <a:t>48</a:t>
            </a:fld>
            <a:endParaRPr lang="en-US" altLang="zh-CN"/>
          </a:p>
        </p:txBody>
      </p:sp>
      <p:sp>
        <p:nvSpPr>
          <p:cNvPr id="130051" name="Rectangle 2"/>
          <p:cNvSpPr>
            <a:spLocks noGrp="1" noRot="1" noChangeAspect="1" noChangeArrowheads="1" noTextEdit="1"/>
          </p:cNvSpPr>
          <p:nvPr>
            <p:ph type="sldImg"/>
          </p:nvPr>
        </p:nvSpPr>
        <p:spPr/>
      </p:sp>
      <p:sp>
        <p:nvSpPr>
          <p:cNvPr id="130052" name="Rectangle 3"/>
          <p:cNvSpPr>
            <a:spLocks noGrp="1" noChangeArrowheads="1"/>
          </p:cNvSpPr>
          <p:nvPr>
            <p:ph type="body" idx="1"/>
          </p:nvPr>
        </p:nvSpPr>
        <p:spPr>
          <a:noFill/>
        </p:spPr>
        <p:txBody>
          <a:bodyPr/>
          <a:lstStyle/>
          <a:p>
            <a:pPr eaLnBrk="1" hangingPunct="1"/>
            <a:r>
              <a:rPr lang="zh-CN" altLang="en-US"/>
              <a:t>提问：</a:t>
            </a:r>
            <a:r>
              <a:rPr lang="en-US" altLang="zh-CN"/>
              <a:t>211.157.101.174</a:t>
            </a:r>
            <a:r>
              <a:rPr lang="zh-CN" altLang="en-US"/>
              <a:t>这个指定的</a:t>
            </a:r>
            <a:r>
              <a:rPr lang="en-US" altLang="zh-CN"/>
              <a:t>DNS</a:t>
            </a:r>
            <a:r>
              <a:rPr lang="zh-CN" altLang="en-US"/>
              <a:t>服务器地址从何而来？</a:t>
            </a:r>
            <a:endParaRPr lang="en-US" altLang="zh-CN"/>
          </a:p>
        </p:txBody>
      </p:sp>
    </p:spTree>
    <p:extLst>
      <p:ext uri="{BB962C8B-B14F-4D97-AF65-F5344CB8AC3E}">
        <p14:creationId xmlns:p14="http://schemas.microsoft.com/office/powerpoint/2010/main" val="2884386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p:txBody>
          <a:bodyPr/>
          <a:lstStyle/>
          <a:p>
            <a:pPr>
              <a:defRPr/>
            </a:pPr>
            <a:fld id="{5F0A4475-B3A5-4BAC-9F86-F23547A31C6E}" type="slidenum">
              <a:rPr lang="zh-CN" altLang="en-US" smtClean="0"/>
              <a:t>4</a:t>
            </a:fld>
            <a:endParaRPr lang="en-US" altLang="zh-CN"/>
          </a:p>
        </p:txBody>
      </p:sp>
      <p:sp>
        <p:nvSpPr>
          <p:cNvPr id="112643" name="Rectangle 2"/>
          <p:cNvSpPr>
            <a:spLocks noGrp="1" noRot="1" noChangeAspect="1" noChangeArrowheads="1" noTextEdit="1"/>
          </p:cNvSpPr>
          <p:nvPr>
            <p:ph type="sldImg"/>
          </p:nvPr>
        </p:nvSpPr>
        <p:spPr/>
      </p:sp>
      <p:sp>
        <p:nvSpPr>
          <p:cNvPr id="112644" name="Rectangle 3"/>
          <p:cNvSpPr>
            <a:spLocks noGrp="1" noChangeArrowheads="1"/>
          </p:cNvSpPr>
          <p:nvPr>
            <p:ph type="body" idx="1"/>
          </p:nvPr>
        </p:nvSpPr>
        <p:spPr>
          <a:noFill/>
        </p:spPr>
        <p:txBody>
          <a:bodyPr/>
          <a:lstStyle/>
          <a:p>
            <a:pPr eaLnBrk="1" hangingPunct="1"/>
            <a:r>
              <a:rPr lang="zh-CN" altLang="en-US"/>
              <a:t>说明一下这些信息对网络攻击能起到什么作用。</a:t>
            </a:r>
          </a:p>
          <a:p>
            <a:pPr eaLnBrk="1" hangingPunct="1"/>
            <a:r>
              <a:rPr lang="zh-CN" altLang="en-US"/>
              <a:t>不需要板书</a:t>
            </a:r>
          </a:p>
          <a:p>
            <a:pPr eaLnBrk="1" hangingPunct="1"/>
            <a:endParaRPr lang="zh-CN" altLang="en-US"/>
          </a:p>
        </p:txBody>
      </p:sp>
    </p:spTree>
    <p:extLst>
      <p:ext uri="{BB962C8B-B14F-4D97-AF65-F5344CB8AC3E}">
        <p14:creationId xmlns:p14="http://schemas.microsoft.com/office/powerpoint/2010/main" val="2442192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p:txBody>
          <a:bodyPr/>
          <a:lstStyle/>
          <a:p>
            <a:pPr>
              <a:defRPr/>
            </a:pPr>
            <a:fld id="{BF1FD059-98FD-4E4E-9143-817693CB98E1}" type="slidenum">
              <a:rPr lang="zh-CN" altLang="en-US" smtClean="0"/>
              <a:t>49</a:t>
            </a:fld>
            <a:endParaRPr lang="en-US" altLang="zh-CN"/>
          </a:p>
        </p:txBody>
      </p:sp>
      <p:sp>
        <p:nvSpPr>
          <p:cNvPr id="131075" name="Rectangle 2"/>
          <p:cNvSpPr>
            <a:spLocks noGrp="1" noRot="1" noChangeAspect="1" noChangeArrowheads="1" noTextEdit="1"/>
          </p:cNvSpPr>
          <p:nvPr>
            <p:ph type="sldImg"/>
          </p:nvPr>
        </p:nvSpPr>
        <p:spPr/>
      </p:sp>
      <p:sp>
        <p:nvSpPr>
          <p:cNvPr id="131076" name="Rectangle 3"/>
          <p:cNvSpPr>
            <a:spLocks noGrp="1" noChangeArrowheads="1"/>
          </p:cNvSpPr>
          <p:nvPr>
            <p:ph type="body" idx="1"/>
          </p:nvPr>
        </p:nvSpPr>
        <p:spPr>
          <a:noFill/>
        </p:spPr>
        <p:txBody>
          <a:bodyPr/>
          <a:lstStyle/>
          <a:p>
            <a:pPr eaLnBrk="1" hangingPunct="1"/>
            <a:r>
              <a:rPr lang="zh-CN" altLang="en-US"/>
              <a:t>稍解释一下</a:t>
            </a:r>
            <a:r>
              <a:rPr lang="en-US" altLang="zh-CN"/>
              <a:t>DNS</a:t>
            </a:r>
            <a:r>
              <a:rPr lang="zh-CN" altLang="en-US"/>
              <a:t>记录，</a:t>
            </a:r>
            <a:r>
              <a:rPr lang="en-US" altLang="zh-CN"/>
              <a:t>A</a:t>
            </a:r>
            <a:r>
              <a:rPr lang="zh-CN" altLang="en-US"/>
              <a:t>代表</a:t>
            </a:r>
            <a:r>
              <a:rPr lang="en-US" altLang="zh-CN"/>
              <a:t>IP</a:t>
            </a:r>
            <a:r>
              <a:rPr lang="zh-CN" altLang="en-US"/>
              <a:t>地址记录；</a:t>
            </a:r>
            <a:r>
              <a:rPr lang="en-US" altLang="zh-CN"/>
              <a:t>MX</a:t>
            </a:r>
            <a:r>
              <a:rPr lang="zh-CN" altLang="en-US"/>
              <a:t>代表邮件系统（邮件交换记录信息，通常用于表明处理邮件的服务器， </a:t>
            </a:r>
            <a:r>
              <a:rPr lang="en-US" altLang="zh-CN"/>
              <a:t>MX</a:t>
            </a:r>
            <a:r>
              <a:rPr lang="zh-CN" altLang="en-US"/>
              <a:t>后面的整数值表示各条记录的优先级）</a:t>
            </a:r>
          </a:p>
        </p:txBody>
      </p:sp>
    </p:spTree>
    <p:extLst>
      <p:ext uri="{BB962C8B-B14F-4D97-AF65-F5344CB8AC3E}">
        <p14:creationId xmlns:p14="http://schemas.microsoft.com/office/powerpoint/2010/main" val="4085966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p:txBody>
          <a:bodyPr/>
          <a:lstStyle/>
          <a:p>
            <a:pPr>
              <a:defRPr/>
            </a:pPr>
            <a:fld id="{CC55C73E-1ADD-41B5-BCB1-4CAE318B60A3}" type="slidenum">
              <a:rPr lang="zh-CN" altLang="en-US" smtClean="0"/>
              <a:t>51</a:t>
            </a:fld>
            <a:endParaRPr lang="en-US" altLang="zh-CN"/>
          </a:p>
        </p:txBody>
      </p:sp>
      <p:sp>
        <p:nvSpPr>
          <p:cNvPr id="132099" name="Rectangle 2"/>
          <p:cNvSpPr>
            <a:spLocks noGrp="1" noRot="1" noChangeAspect="1" noChangeArrowheads="1" noTextEdit="1"/>
          </p:cNvSpPr>
          <p:nvPr>
            <p:ph type="sldImg"/>
          </p:nvPr>
        </p:nvSpPr>
        <p:spPr/>
      </p:sp>
      <p:sp>
        <p:nvSpPr>
          <p:cNvPr id="132100" name="Rectangle 3"/>
          <p:cNvSpPr>
            <a:spLocks noGrp="1" noChangeArrowheads="1"/>
          </p:cNvSpPr>
          <p:nvPr>
            <p:ph type="body" idx="1"/>
          </p:nvPr>
        </p:nvSpPr>
        <p:spPr>
          <a:noFill/>
        </p:spPr>
        <p:txBody>
          <a:bodyPr/>
          <a:lstStyle/>
          <a:p>
            <a:pPr eaLnBrk="1" hangingPunct="1"/>
            <a:r>
              <a:rPr lang="zh-CN" altLang="en-US"/>
              <a:t>提问：弄清网络拓扑结构有什么用处呢？</a:t>
            </a:r>
            <a:r>
              <a:rPr lang="en-US" altLang="zh-CN"/>
              <a:t>1</a:t>
            </a:r>
            <a:r>
              <a:rPr lang="zh-CN" altLang="en-US"/>
              <a:t>、找到关键节点（路由器）进行攻击以达到最大效果，陈鸣教授的四部项目。</a:t>
            </a:r>
          </a:p>
        </p:txBody>
      </p:sp>
    </p:spTree>
    <p:extLst>
      <p:ext uri="{BB962C8B-B14F-4D97-AF65-F5344CB8AC3E}">
        <p14:creationId xmlns:p14="http://schemas.microsoft.com/office/powerpoint/2010/main" val="1875418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p:txBody>
          <a:bodyPr/>
          <a:lstStyle/>
          <a:p>
            <a:pPr>
              <a:defRPr/>
            </a:pPr>
            <a:fld id="{F7BBFC97-12D6-47C2-B111-E4F523FB6172}" type="slidenum">
              <a:rPr lang="zh-CN" altLang="en-US" smtClean="0"/>
              <a:t>52</a:t>
            </a:fld>
            <a:endParaRPr lang="en-US" altLang="zh-CN"/>
          </a:p>
        </p:txBody>
      </p:sp>
      <p:sp>
        <p:nvSpPr>
          <p:cNvPr id="133123" name="Rectangle 2"/>
          <p:cNvSpPr>
            <a:spLocks noGrp="1" noRot="1" noChangeAspect="1" noChangeArrowheads="1" noTextEdit="1"/>
          </p:cNvSpPr>
          <p:nvPr>
            <p:ph type="sldImg"/>
          </p:nvPr>
        </p:nvSpPr>
        <p:spPr/>
      </p:sp>
      <p:sp>
        <p:nvSpPr>
          <p:cNvPr id="133124" name="Rectangle 3"/>
          <p:cNvSpPr>
            <a:spLocks noGrp="1" noChangeArrowheads="1"/>
          </p:cNvSpPr>
          <p:nvPr>
            <p:ph type="body" idx="1"/>
          </p:nvPr>
        </p:nvSpPr>
        <p:spPr>
          <a:noFill/>
        </p:spPr>
        <p:txBody>
          <a:bodyPr/>
          <a:lstStyle/>
          <a:p>
            <a:pPr eaLnBrk="1" hangingPunct="1"/>
            <a:r>
              <a:rPr lang="zh-CN" altLang="en-US"/>
              <a:t>对测试结果进行解释</a:t>
            </a:r>
            <a:endParaRPr lang="en-US" altLang="zh-CN"/>
          </a:p>
        </p:txBody>
      </p:sp>
    </p:spTree>
    <p:extLst>
      <p:ext uri="{BB962C8B-B14F-4D97-AF65-F5344CB8AC3E}">
        <p14:creationId xmlns:p14="http://schemas.microsoft.com/office/powerpoint/2010/main" val="77552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p:txBody>
          <a:bodyPr/>
          <a:lstStyle/>
          <a:p>
            <a:pPr>
              <a:defRPr/>
            </a:pPr>
            <a:fld id="{8A71892B-7592-4C97-9DF3-A032824C8031}" type="slidenum">
              <a:rPr lang="zh-CN" altLang="en-US" smtClean="0"/>
              <a:t>54</a:t>
            </a:fld>
            <a:endParaRPr lang="en-US" altLang="zh-CN"/>
          </a:p>
        </p:txBody>
      </p:sp>
      <p:sp>
        <p:nvSpPr>
          <p:cNvPr id="134147" name="Rectangle 2"/>
          <p:cNvSpPr>
            <a:spLocks noGrp="1" noRot="1" noChangeAspect="1" noChangeArrowheads="1" noTextEdit="1"/>
          </p:cNvSpPr>
          <p:nvPr>
            <p:ph type="sldImg"/>
          </p:nvPr>
        </p:nvSpPr>
        <p:spPr/>
      </p:sp>
      <p:sp>
        <p:nvSpPr>
          <p:cNvPr id="134148"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107992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p:sp>
      <p:sp>
        <p:nvSpPr>
          <p:cNvPr id="135171" name="备注占位符 2"/>
          <p:cNvSpPr>
            <a:spLocks noGrp="1"/>
          </p:cNvSpPr>
          <p:nvPr>
            <p:ph type="body" idx="1"/>
          </p:nvPr>
        </p:nvSpPr>
        <p:spPr>
          <a:noFill/>
        </p:spPr>
        <p:txBody>
          <a:bodyPr/>
          <a:lstStyle/>
          <a:p>
            <a:r>
              <a:rPr lang="zh-CN" altLang="en-US"/>
              <a:t>截止</a:t>
            </a:r>
            <a:r>
              <a:rPr lang="en-US" altLang="zh-CN"/>
              <a:t>2016</a:t>
            </a:r>
            <a:r>
              <a:rPr lang="zh-CN" altLang="en-US"/>
              <a:t>年</a:t>
            </a:r>
            <a:r>
              <a:rPr lang="en-US" altLang="zh-CN"/>
              <a:t>1</a:t>
            </a:r>
            <a:r>
              <a:rPr lang="zh-CN" altLang="en-US"/>
              <a:t>月，我国著名社交媒体“微信”每月活跃用户已达</a:t>
            </a:r>
            <a:r>
              <a:rPr lang="en-US" altLang="zh-CN"/>
              <a:t>5.49</a:t>
            </a:r>
            <a:r>
              <a:rPr lang="zh-CN" altLang="en-US"/>
              <a:t>亿，用户覆盖</a:t>
            </a:r>
            <a:r>
              <a:rPr lang="en-US" altLang="zh-CN"/>
              <a:t>200</a:t>
            </a:r>
            <a:r>
              <a:rPr lang="zh-CN" altLang="en-US"/>
              <a:t>多个国家和地区、超过</a:t>
            </a:r>
            <a:r>
              <a:rPr lang="en-US" altLang="zh-CN"/>
              <a:t>20</a:t>
            </a:r>
            <a:r>
              <a:rPr lang="zh-CN" altLang="en-US"/>
              <a:t>种语言。接近一半活跃用户拥有超过</a:t>
            </a:r>
            <a:r>
              <a:rPr lang="en-US" altLang="zh-CN"/>
              <a:t>100</a:t>
            </a:r>
            <a:r>
              <a:rPr lang="zh-CN" altLang="en-US"/>
              <a:t>位微信好友，</a:t>
            </a:r>
            <a:r>
              <a:rPr lang="en-US" altLang="zh-CN"/>
              <a:t>57.</a:t>
            </a:r>
            <a:r>
              <a:rPr lang="zh-CN" altLang="en-US"/>
              <a:t>％的用户通过微信认识了新朋友。此外，各品牌的微信公众账号总数已超过</a:t>
            </a:r>
            <a:r>
              <a:rPr lang="en-US" altLang="zh-CN"/>
              <a:t>800</a:t>
            </a:r>
            <a:r>
              <a:rPr lang="zh-CN" altLang="en-US"/>
              <a:t>万个。腾信公司的另一社交工具</a:t>
            </a:r>
            <a:r>
              <a:rPr lang="en-US" altLang="zh-CN"/>
              <a:t>QQ</a:t>
            </a:r>
            <a:r>
              <a:rPr lang="zh-CN" altLang="en-US"/>
              <a:t>的活跃用户也达</a:t>
            </a:r>
            <a:r>
              <a:rPr lang="en-US" altLang="zh-CN"/>
              <a:t>6</a:t>
            </a:r>
            <a:r>
              <a:rPr lang="zh-CN" altLang="en-US"/>
              <a:t>亿左右。美国的</a:t>
            </a:r>
            <a:r>
              <a:rPr lang="en-US" altLang="zh-CN"/>
              <a:t>Facebook</a:t>
            </a:r>
            <a:r>
              <a:rPr lang="zh-CN" altLang="en-US"/>
              <a:t>拥有</a:t>
            </a:r>
            <a:r>
              <a:rPr lang="en-US" altLang="zh-CN"/>
              <a:t>9</a:t>
            </a:r>
            <a:r>
              <a:rPr lang="zh-CN" altLang="en-US"/>
              <a:t>亿左右的用户，推特（</a:t>
            </a:r>
            <a:r>
              <a:rPr lang="en-US" altLang="zh-CN"/>
              <a:t>Twitter</a:t>
            </a:r>
            <a:r>
              <a:rPr lang="zh-CN" altLang="en-US"/>
              <a:t>）拥有</a:t>
            </a:r>
            <a:r>
              <a:rPr lang="en-US" altLang="zh-CN"/>
              <a:t>3</a:t>
            </a:r>
            <a:r>
              <a:rPr lang="zh-CN" altLang="en-US"/>
              <a:t>亿多用户。</a:t>
            </a:r>
          </a:p>
          <a:p>
            <a:r>
              <a:rPr lang="zh-CN" altLang="en-US"/>
              <a:t>目前全球社交媒体平台每小时的留言约有数十亿条，社交媒体用户每月分享的内容约几百亿条，这些内容包括评论、观点、视频、播客和图片等。</a:t>
            </a:r>
            <a:r>
              <a:rPr lang="en-US" altLang="zh-CN"/>
              <a:t>Facebook</a:t>
            </a:r>
            <a:r>
              <a:rPr lang="zh-CN" altLang="en-US"/>
              <a:t>收集了</a:t>
            </a:r>
            <a:r>
              <a:rPr lang="en-US" altLang="zh-CN"/>
              <a:t>63</a:t>
            </a:r>
            <a:r>
              <a:rPr lang="zh-CN" altLang="en-US"/>
              <a:t>种不同的数据，比其他大部分的社交网站都要多。在</a:t>
            </a:r>
            <a:r>
              <a:rPr lang="en-US" altLang="zh-CN"/>
              <a:t>Facebook</a:t>
            </a:r>
            <a:r>
              <a:rPr lang="zh-CN" altLang="en-US"/>
              <a:t>上用户可以共享很多内容，透露出人们所关心的焦点。</a:t>
            </a:r>
            <a:r>
              <a:rPr lang="en-US" altLang="zh-CN"/>
              <a:t>Facebook</a:t>
            </a:r>
            <a:r>
              <a:rPr lang="zh-CN" altLang="en-US"/>
              <a:t>的“赞”按钮每天会被点近</a:t>
            </a:r>
            <a:r>
              <a:rPr lang="en-US" altLang="zh-CN"/>
              <a:t>30</a:t>
            </a:r>
            <a:r>
              <a:rPr lang="zh-CN" altLang="en-US"/>
              <a:t>亿次。</a:t>
            </a:r>
            <a:r>
              <a:rPr lang="en-US" altLang="zh-CN"/>
              <a:t>22%</a:t>
            </a:r>
            <a:r>
              <a:rPr lang="zh-CN" altLang="en-US"/>
              <a:t>的 </a:t>
            </a:r>
            <a:r>
              <a:rPr lang="en-US" altLang="zh-CN"/>
              <a:t>LinkedIn</a:t>
            </a:r>
            <a:r>
              <a:rPr lang="zh-CN" altLang="en-US"/>
              <a:t>用户在社交网络上拥有</a:t>
            </a:r>
            <a:r>
              <a:rPr lang="en-US" altLang="zh-CN"/>
              <a:t>500-999</a:t>
            </a:r>
            <a:r>
              <a:rPr lang="zh-CN" altLang="en-US"/>
              <a:t>的一级链接，</a:t>
            </a:r>
            <a:r>
              <a:rPr lang="en-US" altLang="zh-CN"/>
              <a:t>19%</a:t>
            </a:r>
            <a:r>
              <a:rPr lang="zh-CN" altLang="en-US"/>
              <a:t>的用户拥有</a:t>
            </a:r>
            <a:r>
              <a:rPr lang="en-US" altLang="zh-CN"/>
              <a:t>301-499</a:t>
            </a:r>
            <a:r>
              <a:rPr lang="zh-CN" altLang="en-US"/>
              <a:t>。</a:t>
            </a:r>
            <a:r>
              <a:rPr lang="en-US" altLang="zh-CN"/>
              <a:t>Twitter</a:t>
            </a:r>
            <a:r>
              <a:rPr lang="zh-CN" altLang="en-US"/>
              <a:t>提供了一扇实时窗口，透露出人们正在关心的新闻和信息。皮尤研究中心（</a:t>
            </a:r>
            <a:r>
              <a:rPr lang="en-US" altLang="zh-CN"/>
              <a:t>Pew Research</a:t>
            </a:r>
            <a:r>
              <a:rPr lang="zh-CN" altLang="en-US"/>
              <a:t>）的数据显示，</a:t>
            </a:r>
            <a:r>
              <a:rPr lang="en-US" altLang="zh-CN"/>
              <a:t>52%</a:t>
            </a:r>
            <a:r>
              <a:rPr lang="zh-CN" altLang="en-US"/>
              <a:t>的美国</a:t>
            </a:r>
            <a:r>
              <a:rPr lang="en-US" altLang="zh-CN"/>
              <a:t>Twitter</a:t>
            </a:r>
            <a:r>
              <a:rPr lang="zh-CN" altLang="en-US"/>
              <a:t>用户在</a:t>
            </a:r>
            <a:r>
              <a:rPr lang="en-US" altLang="zh-CN"/>
              <a:t>Twitter</a:t>
            </a:r>
            <a:r>
              <a:rPr lang="zh-CN" altLang="en-US"/>
              <a:t>上看新闻，这个数据超过了</a:t>
            </a:r>
            <a:r>
              <a:rPr lang="en-US" altLang="zh-CN"/>
              <a:t>Facebook</a:t>
            </a:r>
            <a:r>
              <a:rPr lang="zh-CN" altLang="en-US"/>
              <a:t>。</a:t>
            </a:r>
          </a:p>
          <a:p>
            <a:endParaRPr lang="zh-CN" altLang="en-US"/>
          </a:p>
        </p:txBody>
      </p:sp>
      <p:sp>
        <p:nvSpPr>
          <p:cNvPr id="4" name="灯片编号占位符 3"/>
          <p:cNvSpPr>
            <a:spLocks noGrp="1"/>
          </p:cNvSpPr>
          <p:nvPr>
            <p:ph type="sldNum" sz="quarter" idx="5"/>
          </p:nvPr>
        </p:nvSpPr>
        <p:spPr/>
        <p:txBody>
          <a:bodyPr/>
          <a:lstStyle/>
          <a:p>
            <a:pPr>
              <a:defRPr/>
            </a:pPr>
            <a:fld id="{1838E103-88B2-4FC8-AE72-C851F0EF8E61}" type="slidenum">
              <a:rPr lang="zh-CN" altLang="en-US" smtClean="0"/>
              <a:t>55</a:t>
            </a:fld>
            <a:endParaRPr lang="en-US" altLang="zh-CN"/>
          </a:p>
        </p:txBody>
      </p:sp>
    </p:spTree>
    <p:extLst>
      <p:ext uri="{BB962C8B-B14F-4D97-AF65-F5344CB8AC3E}">
        <p14:creationId xmlns:p14="http://schemas.microsoft.com/office/powerpoint/2010/main" val="1168403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p:sp>
      <p:sp>
        <p:nvSpPr>
          <p:cNvPr id="136195" name="备注占位符 2"/>
          <p:cNvSpPr>
            <a:spLocks noGrp="1"/>
          </p:cNvSpPr>
          <p:nvPr>
            <p:ph type="body" idx="1"/>
          </p:nvPr>
        </p:nvSpPr>
        <p:spPr>
          <a:noFill/>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6246EF4-BB93-4A23-B773-AF3AD816A9E6}" type="slidenum">
              <a:rPr lang="zh-CN" altLang="en-US" smtClean="0"/>
              <a:t>56</a:t>
            </a:fld>
            <a:endParaRPr lang="en-US" altLang="zh-CN"/>
          </a:p>
        </p:txBody>
      </p:sp>
    </p:spTree>
    <p:extLst>
      <p:ext uri="{BB962C8B-B14F-4D97-AF65-F5344CB8AC3E}">
        <p14:creationId xmlns:p14="http://schemas.microsoft.com/office/powerpoint/2010/main" val="869989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p:sp>
      <p:sp>
        <p:nvSpPr>
          <p:cNvPr id="137219" name="备注占位符 2"/>
          <p:cNvSpPr>
            <a:spLocks noGrp="1"/>
          </p:cNvSpPr>
          <p:nvPr>
            <p:ph type="body" idx="1"/>
          </p:nvPr>
        </p:nvSpPr>
        <p:spPr>
          <a:noFill/>
        </p:spPr>
        <p:txBody>
          <a:bodyPr/>
          <a:lstStyle/>
          <a:p>
            <a:r>
              <a:rPr kumimoji="1" lang="zh-CN" altLang="zh-CN">
                <a:latin typeface="Times New Roman" panose="02020603050405020304" pitchFamily="18" charset="0"/>
              </a:rPr>
              <a:t>。黑客是使用老版本</a:t>
            </a:r>
            <a:r>
              <a:rPr kumimoji="1" lang="en-US" altLang="zh-CN">
                <a:latin typeface="Times New Roman" panose="02020603050405020304" pitchFamily="18" charset="0"/>
              </a:rPr>
              <a:t>PHP</a:t>
            </a:r>
            <a:r>
              <a:rPr kumimoji="1" lang="zh-CN" altLang="zh-CN">
                <a:latin typeface="Times New Roman" panose="02020603050405020304" pitchFamily="18" charset="0"/>
              </a:rPr>
              <a:t>中含有的一个</a:t>
            </a:r>
            <a:r>
              <a:rPr kumimoji="1" lang="en-US" altLang="zh-CN">
                <a:latin typeface="Times New Roman" panose="02020603050405020304" pitchFamily="18" charset="0"/>
              </a:rPr>
              <a:t>exp</a:t>
            </a:r>
            <a:r>
              <a:rPr kumimoji="1" lang="zh-CN" altLang="zh-CN">
                <a:latin typeface="Times New Roman" panose="02020603050405020304" pitchFamily="18" charset="0"/>
              </a:rPr>
              <a:t>上传一些文件，从而获得访问的系统。尽管整个数据库都被入侵了，但我们最担心的是客户信息。</a:t>
            </a:r>
          </a:p>
          <a:p>
            <a:r>
              <a:rPr kumimoji="1" lang="zh-CN" altLang="zh-CN">
                <a:latin typeface="Times New Roman" panose="02020603050405020304" pitchFamily="18" charset="0"/>
              </a:rPr>
              <a:t>澳大利亚安全研究员</a:t>
            </a:r>
            <a:r>
              <a:rPr kumimoji="1" lang="en-US" altLang="zh-CN">
                <a:latin typeface="Times New Roman" panose="02020603050405020304" pitchFamily="18" charset="0"/>
              </a:rPr>
              <a:t>Troy Hunt</a:t>
            </a:r>
            <a:r>
              <a:rPr kumimoji="1" lang="zh-CN" altLang="zh-CN">
                <a:latin typeface="Times New Roman" panose="02020603050405020304" pitchFamily="18" charset="0"/>
              </a:rPr>
              <a:t>从匿名来源处获得了</a:t>
            </a:r>
            <a:r>
              <a:rPr kumimoji="1" lang="en-US" altLang="zh-CN">
                <a:latin typeface="Times New Roman" panose="02020603050405020304" pitchFamily="18" charset="0"/>
              </a:rPr>
              <a:t>000webhost</a:t>
            </a:r>
            <a:r>
              <a:rPr kumimoji="1" lang="zh-CN" altLang="zh-CN">
                <a:latin typeface="Times New Roman" panose="02020603050405020304" pitchFamily="18" charset="0"/>
              </a:rPr>
              <a:t>泄露的数据，并已经确定了数据的真实性。</a:t>
            </a:r>
          </a:p>
          <a:p>
            <a:r>
              <a:rPr kumimoji="1" lang="zh-CN" altLang="zh-CN">
                <a:latin typeface="Times New Roman" panose="02020603050405020304" pitchFamily="18" charset="0"/>
              </a:rPr>
              <a:t>“毫无疑问</a:t>
            </a:r>
            <a:r>
              <a:rPr kumimoji="1" lang="en-US" altLang="zh-CN">
                <a:latin typeface="Times New Roman" panose="02020603050405020304" pitchFamily="18" charset="0"/>
              </a:rPr>
              <a:t>000webhost</a:t>
            </a:r>
            <a:r>
              <a:rPr kumimoji="1" lang="zh-CN" altLang="zh-CN">
                <a:latin typeface="Times New Roman" panose="02020603050405020304" pitchFamily="18" charset="0"/>
              </a:rPr>
              <a:t>的泄露事件是真实的，用户应该知情。我更希望</a:t>
            </a:r>
            <a:r>
              <a:rPr kumimoji="1" lang="en-US" altLang="zh-CN">
                <a:latin typeface="Times New Roman" panose="02020603050405020304" pitchFamily="18" charset="0"/>
              </a:rPr>
              <a:t>000webhost</a:t>
            </a:r>
            <a:r>
              <a:rPr kumimoji="1" lang="zh-CN" altLang="zh-CN">
                <a:latin typeface="Times New Roman" panose="02020603050405020304" pitchFamily="18" charset="0"/>
              </a:rPr>
              <a:t>公司能自己通知其用户信息已经泄露。”</a:t>
            </a:r>
          </a:p>
          <a:p>
            <a:r>
              <a:rPr kumimoji="1" lang="en-US" altLang="zh-CN">
                <a:latin typeface="Times New Roman" panose="02020603050405020304" pitchFamily="18" charset="0"/>
              </a:rPr>
              <a:t>000webhost</a:t>
            </a:r>
            <a:r>
              <a:rPr kumimoji="1" lang="zh-CN" altLang="zh-CN">
                <a:latin typeface="Times New Roman" panose="02020603050405020304" pitchFamily="18" charset="0"/>
              </a:rPr>
              <a:t>一直忽略专业人员的安全警告</a:t>
            </a:r>
          </a:p>
          <a:p>
            <a:r>
              <a:rPr kumimoji="1" lang="zh-CN" altLang="zh-CN">
                <a:latin typeface="Times New Roman" panose="02020603050405020304" pitchFamily="18" charset="0"/>
              </a:rPr>
              <a:t>之前</a:t>
            </a:r>
            <a:r>
              <a:rPr kumimoji="1" lang="en-US" altLang="zh-CN">
                <a:latin typeface="Times New Roman" panose="02020603050405020304" pitchFamily="18" charset="0"/>
              </a:rPr>
              <a:t>Troy Hunt</a:t>
            </a:r>
            <a:r>
              <a:rPr kumimoji="1" lang="zh-CN" altLang="zh-CN">
                <a:latin typeface="Times New Roman" panose="02020603050405020304" pitchFamily="18" charset="0"/>
              </a:rPr>
              <a:t>和</a:t>
            </a:r>
            <a:r>
              <a:rPr kumimoji="1" lang="en-US" altLang="zh-CN">
                <a:latin typeface="Times New Roman" panose="02020603050405020304" pitchFamily="18" charset="0"/>
              </a:rPr>
              <a:t>Forbes</a:t>
            </a:r>
            <a:r>
              <a:rPr kumimoji="1" lang="zh-CN" altLang="zh-CN">
                <a:latin typeface="Times New Roman" panose="02020603050405020304" pitchFamily="18" charset="0"/>
              </a:rPr>
              <a:t>记者曾不止一次的告诉</a:t>
            </a:r>
            <a:r>
              <a:rPr kumimoji="1" lang="en-US" altLang="zh-CN">
                <a:latin typeface="Times New Roman" panose="02020603050405020304" pitchFamily="18" charset="0"/>
              </a:rPr>
              <a:t>000webhost</a:t>
            </a:r>
            <a:r>
              <a:rPr kumimoji="1" lang="zh-CN" altLang="zh-CN">
                <a:latin typeface="Times New Roman" panose="02020603050405020304" pitchFamily="18" charset="0"/>
              </a:rPr>
              <a:t>公司存在数据泄露的风险，然而他们却没有给予足够多的重视，甚至忽略了他们的警告。</a:t>
            </a:r>
          </a:p>
          <a:p>
            <a:r>
              <a:rPr kumimoji="1" lang="zh-CN" altLang="zh-CN">
                <a:latin typeface="Times New Roman" panose="02020603050405020304" pitchFamily="18" charset="0"/>
              </a:rPr>
              <a:t>更严重的是什么？</a:t>
            </a:r>
          </a:p>
          <a:p>
            <a:r>
              <a:rPr kumimoji="1" lang="en-US" altLang="zh-CN">
                <a:latin typeface="Times New Roman" panose="02020603050405020304" pitchFamily="18" charset="0"/>
              </a:rPr>
              <a:t>000webhost</a:t>
            </a:r>
            <a:r>
              <a:rPr kumimoji="1" lang="zh-CN" altLang="zh-CN">
                <a:latin typeface="Times New Roman" panose="02020603050405020304" pitchFamily="18" charset="0"/>
              </a:rPr>
              <a:t>甚至都没有采取最基本、最标准的安全措施来保障用户数据的安全。就在几天前，英国手机通信及宽带服务运营商</a:t>
            </a:r>
            <a:r>
              <a:rPr kumimoji="1" lang="en-US" altLang="zh-CN">
                <a:latin typeface="Times New Roman" panose="02020603050405020304" pitchFamily="18" charset="0"/>
              </a:rPr>
              <a:t>TalkTalk</a:t>
            </a:r>
            <a:r>
              <a:rPr kumimoji="1" lang="zh-CN" altLang="zh-CN">
                <a:latin typeface="Times New Roman" panose="02020603050405020304" pitchFamily="18" charset="0"/>
              </a:rPr>
              <a:t>也遭遇了严重的数据泄露，涉及</a:t>
            </a:r>
            <a:r>
              <a:rPr kumimoji="1" lang="en-US" altLang="zh-CN">
                <a:latin typeface="Times New Roman" panose="02020603050405020304" pitchFamily="18" charset="0"/>
              </a:rPr>
              <a:t>400</a:t>
            </a:r>
            <a:r>
              <a:rPr kumimoji="1" lang="zh-CN" altLang="zh-CN">
                <a:latin typeface="Times New Roman" panose="02020603050405020304" pitchFamily="18" charset="0"/>
              </a:rPr>
              <a:t>万用户。</a:t>
            </a:r>
          </a:p>
          <a:p>
            <a:endParaRPr lang="zh-CN" altLang="en-US"/>
          </a:p>
        </p:txBody>
      </p:sp>
      <p:sp>
        <p:nvSpPr>
          <p:cNvPr id="4" name="灯片编号占位符 3"/>
          <p:cNvSpPr>
            <a:spLocks noGrp="1"/>
          </p:cNvSpPr>
          <p:nvPr>
            <p:ph type="sldNum" sz="quarter" idx="5"/>
          </p:nvPr>
        </p:nvSpPr>
        <p:spPr/>
        <p:txBody>
          <a:bodyPr/>
          <a:lstStyle/>
          <a:p>
            <a:pPr>
              <a:defRPr/>
            </a:pPr>
            <a:fld id="{6F000A2D-F4FF-44E5-9F1F-DE1178278881}" type="slidenum">
              <a:rPr lang="en-US" altLang="zh-CN" smtClean="0"/>
              <a:t>60</a:t>
            </a:fld>
            <a:endParaRPr lang="en-US" altLang="zh-CN"/>
          </a:p>
        </p:txBody>
      </p:sp>
    </p:spTree>
    <p:extLst>
      <p:ext uri="{BB962C8B-B14F-4D97-AF65-F5344CB8AC3E}">
        <p14:creationId xmlns:p14="http://schemas.microsoft.com/office/powerpoint/2010/main" val="2715382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p:sp>
      <p:sp>
        <p:nvSpPr>
          <p:cNvPr id="139267" name="备注占位符 2"/>
          <p:cNvSpPr>
            <a:spLocks noGrp="1"/>
          </p:cNvSpPr>
          <p:nvPr>
            <p:ph type="body" idx="1"/>
          </p:nvPr>
        </p:nvSpPr>
        <p:spPr>
          <a:noFill/>
        </p:spPr>
        <p:txBody>
          <a:bodyPr/>
          <a:lstStyle/>
          <a:p>
            <a:r>
              <a:rPr kumimoji="1" lang="zh-CN" altLang="en-US">
                <a:latin typeface="Times New Roman" panose="02020603050405020304" pitchFamily="18" charset="0"/>
              </a:rPr>
              <a:t>“拖库”本来是数据库领域的术语，指从数据库中导出数据。到了黑客攻击泛滥的今天，它被用来指网站遭到入侵后，黑客窃取其数据库。也称为“脱库”</a:t>
            </a:r>
            <a:endParaRPr kumimoji="1" lang="en-US" altLang="zh-CN">
              <a:latin typeface="Times New Roman" panose="02020603050405020304" pitchFamily="18" charset="0"/>
            </a:endParaRPr>
          </a:p>
          <a:p>
            <a:r>
              <a:rPr kumimoji="1" lang="zh-CN" altLang="en-US">
                <a:latin typeface="Times New Roman" panose="02020603050405020304" pitchFamily="18" charset="0"/>
              </a:rPr>
              <a:t>“拖库”的通常步骤为：</a:t>
            </a:r>
          </a:p>
          <a:p>
            <a:r>
              <a:rPr kumimoji="1" lang="zh-CN" altLang="en-US">
                <a:latin typeface="Times New Roman" panose="02020603050405020304" pitchFamily="18" charset="0"/>
              </a:rPr>
              <a:t>第一，黑客对目标网站进行扫描，查找其存在的漏洞，常见漏洞包括</a:t>
            </a:r>
            <a:r>
              <a:rPr kumimoji="1" lang="en-US" altLang="zh-CN">
                <a:latin typeface="Times New Roman" panose="02020603050405020304" pitchFamily="18" charset="0"/>
              </a:rPr>
              <a:t>SQL</a:t>
            </a:r>
            <a:r>
              <a:rPr kumimoji="1" lang="zh-CN" altLang="en-US">
                <a:latin typeface="Times New Roman" panose="02020603050405020304" pitchFamily="18" charset="0"/>
              </a:rPr>
              <a:t>注入、文件上传漏洞等。</a:t>
            </a:r>
          </a:p>
          <a:p>
            <a:r>
              <a:rPr kumimoji="1" lang="zh-CN" altLang="en-US">
                <a:latin typeface="Times New Roman" panose="02020603050405020304" pitchFamily="18" charset="0"/>
              </a:rPr>
              <a:t>第二，通过该漏洞在网站服务器上建立“后门</a:t>
            </a:r>
            <a:r>
              <a:rPr kumimoji="1" lang="en-US" altLang="zh-CN">
                <a:latin typeface="Times New Roman" panose="02020603050405020304" pitchFamily="18" charset="0"/>
              </a:rPr>
              <a:t>(webshell)”</a:t>
            </a:r>
            <a:r>
              <a:rPr kumimoji="1" lang="zh-CN" altLang="en-US">
                <a:latin typeface="Times New Roman" panose="02020603050405020304" pitchFamily="18" charset="0"/>
              </a:rPr>
              <a:t>，通过该后门获取服务器操作系统的权限。</a:t>
            </a:r>
          </a:p>
          <a:p>
            <a:r>
              <a:rPr kumimoji="1" lang="zh-CN" altLang="en-US">
                <a:latin typeface="Times New Roman" panose="02020603050405020304" pitchFamily="18" charset="0"/>
              </a:rPr>
              <a:t>第三，利用系统权限直接下载备份数据库，或查找数据库链接，将其导出到本地。</a:t>
            </a:r>
          </a:p>
          <a:p>
            <a:endParaRPr lang="en-US" altLang="zh-CN"/>
          </a:p>
          <a:p>
            <a:r>
              <a:rPr kumimoji="1" lang="zh-CN" altLang="en-US">
                <a:latin typeface="Times New Roman" panose="02020603050405020304" pitchFamily="18" charset="0"/>
              </a:rPr>
              <a:t>在取得大量的用户数据之后，黑客会通过一系列的技术手段和黑色产业链将有价值的用户数据变现，这通常也被称作“洗库”。</a:t>
            </a:r>
            <a:endParaRPr kumimoji="1" lang="en-US" altLang="zh-CN">
              <a:latin typeface="Times New Roman" panose="02020603050405020304" pitchFamily="18" charset="0"/>
            </a:endParaRPr>
          </a:p>
          <a:p>
            <a:r>
              <a:rPr kumimoji="1" lang="zh-CN" altLang="en-US">
                <a:latin typeface="Times New Roman" panose="02020603050405020304" pitchFamily="18" charset="0"/>
              </a:rPr>
              <a:t>最后黑客将得到的数据在其它网站上进行尝试登陆，叫做”撞库“，因为很多用户喜欢使用统一的用户名密码，”撞库“也可以使黑客收获颇丰。</a:t>
            </a:r>
            <a:endParaRPr lang="en-US" altLang="zh-CN"/>
          </a:p>
          <a:p>
            <a:endParaRPr lang="zh-CN" altLang="en-US"/>
          </a:p>
        </p:txBody>
      </p:sp>
      <p:sp>
        <p:nvSpPr>
          <p:cNvPr id="4" name="灯片编号占位符 3"/>
          <p:cNvSpPr>
            <a:spLocks noGrp="1"/>
          </p:cNvSpPr>
          <p:nvPr>
            <p:ph type="sldNum" sz="quarter" idx="5"/>
          </p:nvPr>
        </p:nvSpPr>
        <p:spPr/>
        <p:txBody>
          <a:bodyPr/>
          <a:lstStyle/>
          <a:p>
            <a:pPr>
              <a:defRPr/>
            </a:pPr>
            <a:fld id="{7BDF7FA6-777B-4B21-AA66-5D348928B3F7}" type="slidenum">
              <a:rPr lang="en-US" altLang="zh-CN" smtClean="0"/>
              <a:t>64</a:t>
            </a:fld>
            <a:endParaRPr lang="en-US" altLang="zh-CN"/>
          </a:p>
        </p:txBody>
      </p:sp>
    </p:spTree>
    <p:extLst>
      <p:ext uri="{BB962C8B-B14F-4D97-AF65-F5344CB8AC3E}">
        <p14:creationId xmlns:p14="http://schemas.microsoft.com/office/powerpoint/2010/main" val="13994891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p:sp>
      <p:sp>
        <p:nvSpPr>
          <p:cNvPr id="140291" name="备注占位符 2"/>
          <p:cNvSpPr>
            <a:spLocks noGrp="1"/>
          </p:cNvSpPr>
          <p:nvPr>
            <p:ph type="body" idx="1"/>
          </p:nvPr>
        </p:nvSpPr>
        <p:spPr>
          <a:noFill/>
        </p:spPr>
        <p:txBody>
          <a:bodyPr/>
          <a:lstStyle/>
          <a:p>
            <a:endParaRPr lang="zh-CN" altLang="en-US"/>
          </a:p>
        </p:txBody>
      </p:sp>
      <p:sp>
        <p:nvSpPr>
          <p:cNvPr id="4" name="灯片编号占位符 3"/>
          <p:cNvSpPr>
            <a:spLocks noGrp="1"/>
          </p:cNvSpPr>
          <p:nvPr>
            <p:ph type="sldNum" sz="quarter" idx="5"/>
          </p:nvPr>
        </p:nvSpPr>
        <p:spPr/>
        <p:txBody>
          <a:bodyPr/>
          <a:lstStyle/>
          <a:p>
            <a:pPr>
              <a:defRPr/>
            </a:pPr>
            <a:fld id="{51CCE66A-EE25-4C37-8C6B-B78C4C779448}" type="slidenum">
              <a:rPr lang="en-US" altLang="zh-CN" smtClean="0"/>
              <a:t>65</a:t>
            </a:fld>
            <a:endParaRPr lang="en-US" altLang="zh-CN"/>
          </a:p>
        </p:txBody>
      </p:sp>
    </p:spTree>
    <p:extLst>
      <p:ext uri="{BB962C8B-B14F-4D97-AF65-F5344CB8AC3E}">
        <p14:creationId xmlns:p14="http://schemas.microsoft.com/office/powerpoint/2010/main" val="209718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p:sp>
      <p:sp>
        <p:nvSpPr>
          <p:cNvPr id="141315" name="Rectangle 3"/>
          <p:cNvSpPr>
            <a:spLocks noGrp="1" noChangeArrowheads="1"/>
          </p:cNvSpPr>
          <p:nvPr>
            <p:ph type="body" idx="1"/>
          </p:nvPr>
        </p:nvSpPr>
        <p:spPr>
          <a:noFill/>
        </p:spPr>
        <p:txBody>
          <a:bodyPr/>
          <a:lstStyle/>
          <a:p>
            <a:r>
              <a:rPr lang="zh-CN" altLang="en-US"/>
              <a:t>假如我跟你讲话</a:t>
            </a:r>
            <a:r>
              <a:rPr lang="en-US" altLang="zh-CN"/>
              <a:t>,</a:t>
            </a:r>
            <a:r>
              <a:rPr lang="zh-CN" altLang="en-US"/>
              <a:t>用你熟悉的话语来讲</a:t>
            </a:r>
            <a:r>
              <a:rPr lang="en-US" altLang="zh-CN"/>
              <a:t>,</a:t>
            </a:r>
            <a:r>
              <a:rPr lang="zh-CN" altLang="en-US"/>
              <a:t>你当然就会信任我</a:t>
            </a:r>
            <a:r>
              <a:rPr lang="en-US" altLang="zh-CN"/>
              <a:t>.</a:t>
            </a:r>
            <a:r>
              <a:rPr lang="zh-CN" altLang="en-US"/>
              <a:t>要是我还能用你经常在使用的缩写词汇和术语的话</a:t>
            </a:r>
            <a:r>
              <a:rPr lang="en-US" altLang="zh-CN"/>
              <a:t>,</a:t>
            </a:r>
            <a:r>
              <a:rPr lang="zh-CN" altLang="en-US"/>
              <a:t>那你就会更愿意向我透露更多的我想要的信息 </a:t>
            </a:r>
          </a:p>
        </p:txBody>
      </p:sp>
    </p:spTree>
    <p:extLst>
      <p:ext uri="{BB962C8B-B14F-4D97-AF65-F5344CB8AC3E}">
        <p14:creationId xmlns:p14="http://schemas.microsoft.com/office/powerpoint/2010/main" val="175704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p:txBody>
          <a:bodyPr/>
          <a:lstStyle/>
          <a:p>
            <a:pPr>
              <a:defRPr/>
            </a:pPr>
            <a:fld id="{DFC01BB5-6B13-4E36-9934-3FD7DF7BE3DC}" type="slidenum">
              <a:rPr lang="zh-CN" altLang="en-US" smtClean="0"/>
              <a:t>5</a:t>
            </a:fld>
            <a:endParaRPr lang="en-US" altLang="zh-CN"/>
          </a:p>
        </p:txBody>
      </p:sp>
      <p:sp>
        <p:nvSpPr>
          <p:cNvPr id="113667" name="Rectangle 2"/>
          <p:cNvSpPr>
            <a:spLocks noGrp="1" noRot="1" noChangeAspect="1" noChangeArrowheads="1" noTextEdit="1"/>
          </p:cNvSpPr>
          <p:nvPr>
            <p:ph type="sldImg"/>
          </p:nvPr>
        </p:nvSpPr>
        <p:spPr/>
      </p:sp>
      <p:sp>
        <p:nvSpPr>
          <p:cNvPr id="113668" name="Rectangle 3"/>
          <p:cNvSpPr>
            <a:spLocks noGrp="1" noChangeArrowheads="1"/>
          </p:cNvSpPr>
          <p:nvPr>
            <p:ph type="body" idx="1"/>
          </p:nvPr>
        </p:nvSpPr>
        <p:spPr>
          <a:noFill/>
        </p:spPr>
        <p:txBody>
          <a:bodyPr/>
          <a:lstStyle/>
          <a:p>
            <a:pPr eaLnBrk="1" hangingPunct="1"/>
            <a:r>
              <a:rPr lang="zh-CN" altLang="en-US"/>
              <a:t>在进行下去之前，先提问：大家平常要查信息用什么工具。</a:t>
            </a:r>
          </a:p>
        </p:txBody>
      </p:sp>
    </p:spTree>
    <p:extLst>
      <p:ext uri="{BB962C8B-B14F-4D97-AF65-F5344CB8AC3E}">
        <p14:creationId xmlns:p14="http://schemas.microsoft.com/office/powerpoint/2010/main" val="3594268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p:sp>
      <p:sp>
        <p:nvSpPr>
          <p:cNvPr id="142339" name="Rectangle 3"/>
          <p:cNvSpPr>
            <a:spLocks noGrp="1" noChangeArrowheads="1"/>
          </p:cNvSpPr>
          <p:nvPr>
            <p:ph type="body" idx="1"/>
          </p:nvPr>
        </p:nvSpPr>
        <p:spPr>
          <a:noFill/>
        </p:spPr>
        <p:txBody>
          <a:bodyPr/>
          <a:lstStyle/>
          <a:p>
            <a:endParaRPr lang="zh-CN" altLang="en-US"/>
          </a:p>
        </p:txBody>
      </p:sp>
    </p:spTree>
    <p:extLst>
      <p:ext uri="{BB962C8B-B14F-4D97-AF65-F5344CB8AC3E}">
        <p14:creationId xmlns:p14="http://schemas.microsoft.com/office/powerpoint/2010/main" val="2215144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p:sp>
      <p:sp>
        <p:nvSpPr>
          <p:cNvPr id="143363" name="Rectangle 3"/>
          <p:cNvSpPr>
            <a:spLocks noGrp="1" noChangeArrowheads="1"/>
          </p:cNvSpPr>
          <p:nvPr>
            <p:ph type="body" idx="1"/>
          </p:nvPr>
        </p:nvSpPr>
        <p:spPr>
          <a:noFill/>
        </p:spPr>
        <p:txBody>
          <a:bodyPr/>
          <a:lstStyle/>
          <a:p>
            <a:endParaRPr lang="zh-CN" altLang="en-US"/>
          </a:p>
        </p:txBody>
      </p:sp>
    </p:spTree>
    <p:extLst>
      <p:ext uri="{BB962C8B-B14F-4D97-AF65-F5344CB8AC3E}">
        <p14:creationId xmlns:p14="http://schemas.microsoft.com/office/powerpoint/2010/main" val="2958604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p:sp>
      <p:sp>
        <p:nvSpPr>
          <p:cNvPr id="144387" name="备注占位符 2"/>
          <p:cNvSpPr>
            <a:spLocks noGrp="1"/>
          </p:cNvSpPr>
          <p:nvPr>
            <p:ph type="body" idx="1"/>
          </p:nvPr>
        </p:nvSpPr>
        <p:spPr>
          <a:noFill/>
        </p:spPr>
        <p:txBody>
          <a:bodyPr/>
          <a:lstStyle/>
          <a:p>
            <a:r>
              <a:rPr lang="zh-CN" altLang="en-US"/>
              <a:t>站点架构。一些站点会对其系统架构进行描述，比如会说“本单位对站点的软硬件设施进行了升级改造，选用在</a:t>
            </a:r>
            <a:r>
              <a:rPr lang="en-US" altLang="zh-CN"/>
              <a:t>Linux</a:t>
            </a:r>
            <a:r>
              <a:rPr lang="zh-CN" altLang="en-US"/>
              <a:t>系统上运行的</a:t>
            </a:r>
            <a:r>
              <a:rPr lang="en-US" altLang="zh-CN"/>
              <a:t>Apache Web</a:t>
            </a:r>
            <a:r>
              <a:rPr lang="zh-CN" altLang="en-US"/>
              <a:t>服务器，使用</a:t>
            </a:r>
            <a:r>
              <a:rPr lang="en-US" altLang="zh-CN"/>
              <a:t>Oracle</a:t>
            </a:r>
            <a:r>
              <a:rPr lang="zh-CN" altLang="en-US"/>
              <a:t>数据库作为后台数据库，采购了某品牌某型号的防火墙，增强了系统的安全措施，</a:t>
            </a:r>
            <a:r>
              <a:rPr lang="en-US" altLang="zh-CN"/>
              <a:t>……”</a:t>
            </a:r>
            <a:r>
              <a:rPr lang="zh-CN" altLang="en-US"/>
              <a:t>殊不知这类信息给攻击带来了便利。</a:t>
            </a:r>
          </a:p>
        </p:txBody>
      </p:sp>
      <p:sp>
        <p:nvSpPr>
          <p:cNvPr id="4" name="灯片编号占位符 3"/>
          <p:cNvSpPr>
            <a:spLocks noGrp="1"/>
          </p:cNvSpPr>
          <p:nvPr>
            <p:ph type="sldNum" sz="quarter" idx="5"/>
          </p:nvPr>
        </p:nvSpPr>
        <p:spPr/>
        <p:txBody>
          <a:bodyPr/>
          <a:lstStyle/>
          <a:p>
            <a:pPr>
              <a:defRPr/>
            </a:pPr>
            <a:fld id="{45CB271F-446D-4AD8-A5A5-58FA0443B9D1}" type="slidenum">
              <a:rPr lang="zh-CN" altLang="en-US" smtClean="0"/>
              <a:t>76</a:t>
            </a:fld>
            <a:endParaRPr lang="en-US" altLang="zh-CN"/>
          </a:p>
        </p:txBody>
      </p:sp>
    </p:spTree>
    <p:extLst>
      <p:ext uri="{BB962C8B-B14F-4D97-AF65-F5344CB8AC3E}">
        <p14:creationId xmlns:p14="http://schemas.microsoft.com/office/powerpoint/2010/main" val="6420039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p:txBody>
          <a:bodyPr/>
          <a:lstStyle/>
          <a:p>
            <a:pPr>
              <a:defRPr/>
            </a:pPr>
            <a:fld id="{227369BA-4F57-40E1-82E4-B3497AC104CC}" type="slidenum">
              <a:rPr lang="zh-CN" altLang="en-US" smtClean="0"/>
              <a:t>83</a:t>
            </a:fld>
            <a:endParaRPr lang="en-US" altLang="zh-CN"/>
          </a:p>
        </p:txBody>
      </p:sp>
      <p:sp>
        <p:nvSpPr>
          <p:cNvPr id="145411" name="Rectangle 2"/>
          <p:cNvSpPr>
            <a:spLocks noGrp="1" noRot="1" noChangeAspect="1" noChangeArrowheads="1" noTextEdit="1"/>
          </p:cNvSpPr>
          <p:nvPr>
            <p:ph type="sldImg"/>
          </p:nvPr>
        </p:nvSpPr>
        <p:spPr/>
      </p:sp>
      <p:sp>
        <p:nvSpPr>
          <p:cNvPr id="145412" name="Rectangle 3"/>
          <p:cNvSpPr>
            <a:spLocks noGrp="1" noChangeArrowheads="1"/>
          </p:cNvSpPr>
          <p:nvPr>
            <p:ph type="body" idx="1"/>
          </p:nvPr>
        </p:nvSpPr>
        <p:spPr>
          <a:noFill/>
        </p:spPr>
        <p:txBody>
          <a:bodyPr/>
          <a:lstStyle/>
          <a:p>
            <a:pPr eaLnBrk="1" hangingPunct="1"/>
            <a:r>
              <a:rPr lang="zh-CN" altLang="en-US"/>
              <a:t>直接混进组织内部的方法有许多种，比如紧跟一簇上班的人溜进去等。使用比较多的是打入组织内部，如成为员工、临时工、承包人、顾问和供应商等，在完成目的时候，心怀恶意的雇员就会辞职。</a:t>
            </a:r>
          </a:p>
          <a:p>
            <a:pPr eaLnBrk="1" hangingPunct="1"/>
            <a:endParaRPr lang="en-US" altLang="zh-CN"/>
          </a:p>
          <a:p>
            <a:pPr eaLnBrk="1" hangingPunct="1"/>
            <a:r>
              <a:rPr lang="zh-CN" altLang="en-US"/>
              <a:t>在刺探公司的活动安排时，垃圾搜索特别有效。在</a:t>
            </a:r>
            <a:r>
              <a:rPr lang="en-US" altLang="zh-CN"/>
              <a:t>2000</a:t>
            </a:r>
            <a:r>
              <a:rPr lang="zh-CN" altLang="en-US"/>
              <a:t>年中期，许多新闻媒体报道了一个关于</a:t>
            </a:r>
            <a:r>
              <a:rPr lang="en-US" altLang="zh-CN"/>
              <a:t>Oracle</a:t>
            </a:r>
            <a:r>
              <a:rPr lang="zh-CN" altLang="en-US"/>
              <a:t>公司的故事，说</a:t>
            </a:r>
            <a:r>
              <a:rPr lang="en-US" altLang="zh-CN"/>
              <a:t>Oracle</a:t>
            </a:r>
            <a:r>
              <a:rPr lang="zh-CN" altLang="en-US"/>
              <a:t>公司雇佣私人调查员去搜寻竞争对手</a:t>
            </a:r>
            <a:r>
              <a:rPr lang="en-US" altLang="zh-CN"/>
              <a:t>Microsoft</a:t>
            </a:r>
            <a:r>
              <a:rPr lang="zh-CN" altLang="en-US"/>
              <a:t>公司的垃圾桶，以获取敏感信息。</a:t>
            </a:r>
            <a:r>
              <a:rPr lang="en-US" altLang="zh-CN"/>
              <a:t>Oracle</a:t>
            </a:r>
            <a:r>
              <a:rPr lang="zh-CN" altLang="en-US"/>
              <a:t>花费大量资金挖掘</a:t>
            </a:r>
            <a:r>
              <a:rPr lang="en-US" altLang="zh-CN"/>
              <a:t>Microsoft</a:t>
            </a:r>
            <a:r>
              <a:rPr lang="zh-CN" altLang="en-US"/>
              <a:t>的垃圾，可以看出垃圾搜寻技术是非常有用的。电影里也经常有从垃圾里获取信息的场面。</a:t>
            </a:r>
            <a:endParaRPr lang="en-US" altLang="zh-CN"/>
          </a:p>
        </p:txBody>
      </p:sp>
    </p:spTree>
    <p:extLst>
      <p:ext uri="{BB962C8B-B14F-4D97-AF65-F5344CB8AC3E}">
        <p14:creationId xmlns:p14="http://schemas.microsoft.com/office/powerpoint/2010/main" val="8064123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p:txBody>
          <a:bodyPr/>
          <a:lstStyle/>
          <a:p>
            <a:pPr>
              <a:defRPr/>
            </a:pPr>
            <a:fld id="{81B3368D-2386-4FF7-B3B8-5E124B411155}" type="slidenum">
              <a:rPr lang="zh-CN" altLang="en-US" smtClean="0"/>
              <a:t>84</a:t>
            </a:fld>
            <a:endParaRPr lang="en-US" altLang="zh-CN"/>
          </a:p>
        </p:txBody>
      </p:sp>
      <p:sp>
        <p:nvSpPr>
          <p:cNvPr id="146435" name="Rectangle 2"/>
          <p:cNvSpPr>
            <a:spLocks noGrp="1" noRot="1" noChangeAspect="1" noChangeArrowheads="1" noTextEdit="1"/>
          </p:cNvSpPr>
          <p:nvPr>
            <p:ph type="sldImg"/>
          </p:nvPr>
        </p:nvSpPr>
        <p:spPr/>
      </p:sp>
      <p:sp>
        <p:nvSpPr>
          <p:cNvPr id="146436" name="Rectangle 3"/>
          <p:cNvSpPr>
            <a:spLocks noGrp="1" noChangeArrowheads="1"/>
          </p:cNvSpPr>
          <p:nvPr>
            <p:ph type="body" idx="1"/>
          </p:nvPr>
        </p:nvSpPr>
        <p:spPr>
          <a:noFill/>
        </p:spPr>
        <p:txBody>
          <a:bodyPr/>
          <a:lstStyle/>
          <a:p>
            <a:pPr eaLnBrk="1" hangingPunct="1"/>
            <a:r>
              <a:rPr lang="zh-CN" altLang="en-US"/>
              <a:t>通用资料查询：</a:t>
            </a:r>
            <a:r>
              <a:rPr lang="en-US" altLang="zh-CN"/>
              <a:t>Google</a:t>
            </a:r>
            <a:r>
              <a:rPr lang="zh-CN" altLang="en-US"/>
              <a:t>、</a:t>
            </a:r>
            <a:r>
              <a:rPr lang="en-US" altLang="zh-CN"/>
              <a:t>Baidu</a:t>
            </a:r>
            <a:r>
              <a:rPr lang="zh-CN" altLang="en-US"/>
              <a:t>、</a:t>
            </a:r>
            <a:r>
              <a:rPr lang="en-US" altLang="zh-CN"/>
              <a:t>Yahoo</a:t>
            </a:r>
            <a:r>
              <a:rPr lang="zh-CN" altLang="en-US"/>
              <a:t>、搜狗</a:t>
            </a:r>
          </a:p>
        </p:txBody>
      </p:sp>
    </p:spTree>
    <p:extLst>
      <p:ext uri="{BB962C8B-B14F-4D97-AF65-F5344CB8AC3E}">
        <p14:creationId xmlns:p14="http://schemas.microsoft.com/office/powerpoint/2010/main" val="1528615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p:txBody>
          <a:bodyPr/>
          <a:lstStyle/>
          <a:p>
            <a:pPr>
              <a:defRPr/>
            </a:pPr>
            <a:fld id="{D71777BC-CDFB-4325-96D1-CF23E8A32D5D}" type="slidenum">
              <a:rPr lang="zh-CN" altLang="en-US" smtClean="0"/>
              <a:t>87</a:t>
            </a:fld>
            <a:endParaRPr lang="en-US" altLang="zh-CN"/>
          </a:p>
        </p:txBody>
      </p:sp>
      <p:sp>
        <p:nvSpPr>
          <p:cNvPr id="147459" name="Rectangle 2"/>
          <p:cNvSpPr>
            <a:spLocks noGrp="1" noRot="1" noChangeAspect="1" noChangeArrowheads="1" noTextEdit="1"/>
          </p:cNvSpPr>
          <p:nvPr>
            <p:ph type="sldImg"/>
          </p:nvPr>
        </p:nvSpPr>
        <p:spPr/>
      </p:sp>
      <p:sp>
        <p:nvSpPr>
          <p:cNvPr id="147460" name="Rectangle 3"/>
          <p:cNvSpPr>
            <a:spLocks noGrp="1" noChangeArrowheads="1"/>
          </p:cNvSpPr>
          <p:nvPr>
            <p:ph type="body" idx="1"/>
          </p:nvPr>
        </p:nvSpPr>
        <p:spPr>
          <a:noFill/>
        </p:spPr>
        <p:txBody>
          <a:bodyPr/>
          <a:lstStyle/>
          <a:p>
            <a:pPr eaLnBrk="1" hangingPunct="1"/>
            <a:r>
              <a:rPr lang="zh-CN" altLang="en-US"/>
              <a:t>工具演示。根据课堂时间来调整演示时间。演示环境最好能连接到</a:t>
            </a:r>
            <a:r>
              <a:rPr lang="en-US" altLang="zh-CN"/>
              <a:t>Internet</a:t>
            </a:r>
            <a:r>
              <a:rPr lang="zh-CN" altLang="en-US"/>
              <a:t>上。</a:t>
            </a:r>
          </a:p>
        </p:txBody>
      </p:sp>
    </p:spTree>
    <p:extLst>
      <p:ext uri="{BB962C8B-B14F-4D97-AF65-F5344CB8AC3E}">
        <p14:creationId xmlns:p14="http://schemas.microsoft.com/office/powerpoint/2010/main" val="660785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p:txBody>
          <a:bodyPr/>
          <a:lstStyle/>
          <a:p>
            <a:pPr>
              <a:defRPr/>
            </a:pPr>
            <a:fld id="{61F190C0-A0AC-4A3F-BE49-C8FE992E37A1}" type="slidenum">
              <a:rPr lang="zh-CN" altLang="en-US" smtClean="0"/>
              <a:t>91</a:t>
            </a:fld>
            <a:endParaRPr lang="en-US" altLang="zh-CN"/>
          </a:p>
        </p:txBody>
      </p:sp>
      <p:sp>
        <p:nvSpPr>
          <p:cNvPr id="148483" name="Rectangle 2"/>
          <p:cNvSpPr>
            <a:spLocks noGrp="1" noRot="1" noChangeAspect="1" noChangeArrowheads="1" noTextEdit="1"/>
          </p:cNvSpPr>
          <p:nvPr>
            <p:ph type="sldImg"/>
          </p:nvPr>
        </p:nvSpPr>
        <p:spPr/>
      </p:sp>
      <p:sp>
        <p:nvSpPr>
          <p:cNvPr id="148484" name="Rectangle 3"/>
          <p:cNvSpPr>
            <a:spLocks noGrp="1" noChangeArrowheads="1"/>
          </p:cNvSpPr>
          <p:nvPr>
            <p:ph type="body" idx="1"/>
          </p:nvPr>
        </p:nvSpPr>
        <p:spPr>
          <a:noFill/>
        </p:spPr>
        <p:txBody>
          <a:bodyPr/>
          <a:lstStyle/>
          <a:p>
            <a:pPr eaLnBrk="1" hangingPunct="1"/>
            <a:r>
              <a:rPr lang="en-US" altLang="zh-CN"/>
              <a:t>whois</a:t>
            </a:r>
            <a:r>
              <a:rPr lang="zh-CN" altLang="en-US"/>
              <a:t>数据库能提供攻击者如此有用的信息，那么给出错误或误导的注册信息会使你更加安全吗？把这个问题给学生讨论。</a:t>
            </a:r>
          </a:p>
          <a:p>
            <a:pPr eaLnBrk="1" hangingPunct="1"/>
            <a:r>
              <a:rPr lang="zh-CN" altLang="en-US"/>
              <a:t>不能更加安全。因为出现一些安全问题，一些安全机构没办法联系到你，无法提供安全咨询。</a:t>
            </a:r>
            <a:endParaRPr lang="en-US" altLang="zh-CN"/>
          </a:p>
          <a:p>
            <a:pPr eaLnBrk="1" hangingPunct="1"/>
            <a:endParaRPr lang="en-US" altLang="zh-CN"/>
          </a:p>
        </p:txBody>
      </p:sp>
    </p:spTree>
    <p:extLst>
      <p:ext uri="{BB962C8B-B14F-4D97-AF65-F5344CB8AC3E}">
        <p14:creationId xmlns:p14="http://schemas.microsoft.com/office/powerpoint/2010/main" val="76871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t>7</a:t>
            </a:fld>
            <a:endParaRPr lang="en-US" altLang="zh-CN"/>
          </a:p>
        </p:txBody>
      </p:sp>
    </p:spTree>
    <p:extLst>
      <p:ext uri="{BB962C8B-B14F-4D97-AF65-F5344CB8AC3E}">
        <p14:creationId xmlns:p14="http://schemas.microsoft.com/office/powerpoint/2010/main" val="118470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p:txBody>
          <a:bodyPr/>
          <a:lstStyle/>
          <a:p>
            <a:pPr>
              <a:defRPr/>
            </a:pPr>
            <a:fld id="{0B33AECE-0600-45D1-9F8A-D13EEED58A8A}" type="slidenum">
              <a:rPr lang="zh-CN" altLang="en-US" smtClean="0"/>
              <a:t>8</a:t>
            </a:fld>
            <a:endParaRPr lang="en-US" altLang="zh-CN"/>
          </a:p>
        </p:txBody>
      </p:sp>
      <p:sp>
        <p:nvSpPr>
          <p:cNvPr id="114691" name="Rectangle 2"/>
          <p:cNvSpPr>
            <a:spLocks noGrp="1" noRot="1" noChangeAspect="1" noChangeArrowheads="1" noTextEdit="1"/>
          </p:cNvSpPr>
          <p:nvPr>
            <p:ph type="sldImg"/>
          </p:nvPr>
        </p:nvSpPr>
        <p:spPr/>
      </p:sp>
      <p:sp>
        <p:nvSpPr>
          <p:cNvPr id="114692"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621781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p:txBody>
          <a:bodyPr/>
          <a:lstStyle/>
          <a:p>
            <a:pPr>
              <a:defRPr/>
            </a:pPr>
            <a:fld id="{E1FDEF7B-C308-4A42-B86A-D7AD0AA7DF7B}" type="slidenum">
              <a:rPr lang="zh-CN" altLang="en-US" smtClean="0"/>
              <a:t>13</a:t>
            </a:fld>
            <a:endParaRPr lang="en-US" altLang="zh-CN"/>
          </a:p>
        </p:txBody>
      </p:sp>
      <p:sp>
        <p:nvSpPr>
          <p:cNvPr id="116739" name="Rectangle 2"/>
          <p:cNvSpPr>
            <a:spLocks noGrp="1" noRot="1" noChangeAspect="1" noChangeArrowheads="1" noTextEdit="1"/>
          </p:cNvSpPr>
          <p:nvPr>
            <p:ph type="sldImg"/>
          </p:nvPr>
        </p:nvSpPr>
        <p:spPr/>
      </p:sp>
      <p:sp>
        <p:nvSpPr>
          <p:cNvPr id="116740" name="Rectangle 3"/>
          <p:cNvSpPr>
            <a:spLocks noGrp="1" noChangeArrowheads="1"/>
          </p:cNvSpPr>
          <p:nvPr>
            <p:ph type="body" idx="1"/>
          </p:nvPr>
        </p:nvSpPr>
        <p:spPr>
          <a:noFill/>
        </p:spPr>
        <p:txBody>
          <a:bodyPr/>
          <a:lstStyle/>
          <a:p>
            <a:pPr eaLnBrk="1" hangingPunct="1"/>
            <a:r>
              <a:rPr lang="zh-CN" altLang="en-US"/>
              <a:t>冒号后面一般不加空格</a:t>
            </a:r>
          </a:p>
        </p:txBody>
      </p:sp>
    </p:spTree>
    <p:extLst>
      <p:ext uri="{BB962C8B-B14F-4D97-AF65-F5344CB8AC3E}">
        <p14:creationId xmlns:p14="http://schemas.microsoft.com/office/powerpoint/2010/main" val="3819589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p:txBody>
          <a:bodyPr/>
          <a:lstStyle/>
          <a:p>
            <a:pPr>
              <a:defRPr/>
            </a:pPr>
            <a:fld id="{14D3E1CF-9E7B-49A0-B980-EEDCD5D0C7CE}" type="slidenum">
              <a:rPr lang="zh-CN" altLang="en-US" smtClean="0"/>
              <a:t>14</a:t>
            </a:fld>
            <a:endParaRPr lang="en-US" altLang="zh-CN"/>
          </a:p>
        </p:txBody>
      </p:sp>
      <p:sp>
        <p:nvSpPr>
          <p:cNvPr id="117763" name="Rectangle 2"/>
          <p:cNvSpPr>
            <a:spLocks noGrp="1" noRot="1" noChangeAspect="1" noChangeArrowheads="1" noTextEdit="1"/>
          </p:cNvSpPr>
          <p:nvPr>
            <p:ph type="sldImg"/>
          </p:nvPr>
        </p:nvSpPr>
        <p:spPr/>
      </p:sp>
      <p:sp>
        <p:nvSpPr>
          <p:cNvPr id="117764"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43354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p:txBody>
          <a:bodyPr/>
          <a:lstStyle/>
          <a:p>
            <a:pPr>
              <a:defRPr/>
            </a:pPr>
            <a:fld id="{676E4B1C-7B04-4D36-8480-1B35EB9D4962}" type="slidenum">
              <a:rPr lang="zh-CN" altLang="en-US" smtClean="0"/>
              <a:t>15</a:t>
            </a:fld>
            <a:endParaRPr lang="en-US" altLang="zh-CN"/>
          </a:p>
        </p:txBody>
      </p:sp>
      <p:sp>
        <p:nvSpPr>
          <p:cNvPr id="118787" name="Rectangle 2"/>
          <p:cNvSpPr>
            <a:spLocks noGrp="1" noRot="1" noChangeAspect="1" noChangeArrowheads="1" noTextEdit="1"/>
          </p:cNvSpPr>
          <p:nvPr>
            <p:ph type="sldImg"/>
          </p:nvPr>
        </p:nvSpPr>
        <p:spPr/>
      </p:sp>
      <p:sp>
        <p:nvSpPr>
          <p:cNvPr id="118788" name="Rectangle 3"/>
          <p:cNvSpPr>
            <a:spLocks noGrp="1" noChangeArrowheads="1"/>
          </p:cNvSpPr>
          <p:nvPr>
            <p:ph type="body" idx="1"/>
          </p:nvPr>
        </p:nvSpPr>
        <p:spPr>
          <a:noFill/>
        </p:spPr>
        <p:txBody>
          <a:bodyPr/>
          <a:lstStyle/>
          <a:p>
            <a:pPr eaLnBrk="1" hangingPunct="1"/>
            <a:r>
              <a:rPr lang="zh-CN" altLang="en-US"/>
              <a:t>问题：查网络安全方面的</a:t>
            </a:r>
            <a:r>
              <a:rPr lang="en-US" altLang="zh-CN"/>
              <a:t>PPT</a:t>
            </a:r>
            <a:r>
              <a:rPr lang="zh-CN" altLang="en-US"/>
              <a:t>？</a:t>
            </a:r>
            <a:r>
              <a:rPr lang="en-US" altLang="zh-CN"/>
              <a:t>filetype: ppt </a:t>
            </a:r>
            <a:r>
              <a:rPr lang="zh-CN" altLang="en-US"/>
              <a:t>网络安全</a:t>
            </a:r>
          </a:p>
          <a:p>
            <a:pPr eaLnBrk="1" hangingPunct="1"/>
            <a:r>
              <a:rPr lang="zh-CN" altLang="en-US"/>
              <a:t>这种方法与直接输入“网络安全，</a:t>
            </a:r>
            <a:r>
              <a:rPr lang="en-US" altLang="zh-CN"/>
              <a:t>PPT”</a:t>
            </a:r>
            <a:r>
              <a:rPr lang="zh-CN" altLang="en-US"/>
              <a:t>所查询到的结果有什么不一样？后者查到的可能不是</a:t>
            </a:r>
            <a:r>
              <a:rPr lang="en-US" altLang="zh-CN"/>
              <a:t>PPT</a:t>
            </a:r>
            <a:r>
              <a:rPr lang="zh-CN" altLang="en-US"/>
              <a:t>文件</a:t>
            </a:r>
          </a:p>
        </p:txBody>
      </p:sp>
    </p:spTree>
    <p:extLst>
      <p:ext uri="{BB962C8B-B14F-4D97-AF65-F5344CB8AC3E}">
        <p14:creationId xmlns:p14="http://schemas.microsoft.com/office/powerpoint/2010/main" val="1766989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p:txBody>
          <a:bodyPr/>
          <a:lstStyle/>
          <a:p>
            <a:pPr>
              <a:defRPr/>
            </a:pPr>
            <a:fld id="{2D2B246D-B6C0-4718-BCF0-FD6C39A6BAEE}" type="slidenum">
              <a:rPr lang="zh-CN" altLang="en-US" smtClean="0"/>
              <a:t>16</a:t>
            </a:fld>
            <a:endParaRPr lang="en-US" altLang="zh-CN"/>
          </a:p>
        </p:txBody>
      </p:sp>
      <p:sp>
        <p:nvSpPr>
          <p:cNvPr id="119811" name="Rectangle 2"/>
          <p:cNvSpPr>
            <a:spLocks noGrp="1" noRot="1" noChangeAspect="1" noChangeArrowheads="1" noTextEdit="1"/>
          </p:cNvSpPr>
          <p:nvPr>
            <p:ph type="sldImg"/>
          </p:nvPr>
        </p:nvSpPr>
        <p:spPr/>
      </p:sp>
      <p:sp>
        <p:nvSpPr>
          <p:cNvPr id="119812"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4181611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2"/>
          <p:cNvGrpSpPr/>
          <p:nvPr/>
        </p:nvGrpSpPr>
        <p:grpSpPr bwMode="auto">
          <a:xfrm>
            <a:off x="0" y="2438400"/>
            <a:ext cx="9009063" cy="1052513"/>
            <a:chOff x="0" y="1536"/>
            <a:chExt cx="5675" cy="663"/>
          </a:xfrm>
        </p:grpSpPr>
        <p:grpSp>
          <p:nvGrpSpPr>
            <p:cNvPr id="3" name="Group 3"/>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grpSp>
        <p:grpSp>
          <p:nvGrpSpPr>
            <p:cNvPr id="4" name="Group 6"/>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grpSp>
      <p:sp>
        <p:nvSpPr>
          <p:cNvPr id="410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410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1C61395C-8CDD-4FA2-ADB5-FD6889F54024}" type="datetime1">
              <a:rPr lang="zh-CN" altLang="en-US" smtClean="0">
                <a:solidFill>
                  <a:srgbClr val="1C1C1C"/>
                </a:solidFill>
              </a:rPr>
              <a:t>2022/9/9</a:t>
            </a:fld>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19E74429-26DC-471E-9251-C4807B21DCEF}" type="slidenum">
              <a:rPr lang="en-US" altLang="zh-CN">
                <a:solidFill>
                  <a:srgbClr val="1C1C1C"/>
                </a:solidFill>
              </a:rPr>
              <a:t>‹#›</a:t>
            </a:fld>
            <a:endParaRPr lang="en-US" altLang="zh-CN">
              <a:solidFill>
                <a:srgbClr val="1C1C1C"/>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p:txBody>
          <a:bodyPr/>
          <a:lstStyle>
            <a:lvl1pPr>
              <a:defRPr/>
            </a:lvl1pPr>
          </a:lstStyle>
          <a:p>
            <a:pPr>
              <a:defRPr/>
            </a:pPr>
            <a:fld id="{CB3E5F7E-5148-4CB2-963A-95C37528F550}" type="datetime1">
              <a:rPr lang="zh-CN" altLang="en-US" smtClean="0">
                <a:solidFill>
                  <a:srgbClr val="000000"/>
                </a:solidFill>
              </a:rPr>
              <a:t>2022/9/9</a:t>
            </a:fld>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EF68ED92-367B-4CD8-A26C-4E6248EAD48D}"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73875" y="142875"/>
            <a:ext cx="2070100" cy="55260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58813" y="142875"/>
            <a:ext cx="6062662" cy="55260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p:txBody>
          <a:bodyPr/>
          <a:lstStyle>
            <a:lvl1pPr>
              <a:defRPr/>
            </a:lvl1pPr>
          </a:lstStyle>
          <a:p>
            <a:pPr>
              <a:defRPr/>
            </a:pPr>
            <a:fld id="{E565DC17-A35B-464B-A9AB-82DCA891CFF2}" type="datetime1">
              <a:rPr lang="zh-CN" altLang="en-US" smtClean="0">
                <a:solidFill>
                  <a:srgbClr val="000000"/>
                </a:solidFill>
              </a:rPr>
              <a:t>2022/9/9</a:t>
            </a:fld>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CBA975A5-F217-4B48-B315-600F055D9787}"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lnSpc>
                <a:spcPts val="3400"/>
              </a:lnSpc>
              <a:defRPr/>
            </a:lvl1pPr>
            <a:lvl2pPr>
              <a:lnSpc>
                <a:spcPts val="3400"/>
              </a:lnSpc>
              <a:defRPr/>
            </a:lvl2pPr>
            <a:lvl3pPr>
              <a:lnSpc>
                <a:spcPts val="3400"/>
              </a:lnSpc>
              <a:defRPr/>
            </a:lvl3pPr>
            <a:lvl4pPr>
              <a:lnSpc>
                <a:spcPts val="3400"/>
              </a:lnSpc>
              <a:defRPr/>
            </a:lvl4pPr>
            <a:lvl5pPr>
              <a:lnSpc>
                <a:spcPts val="3400"/>
              </a:lnSpc>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标题 6"/>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p:txBody>
          <a:bodyPr/>
          <a:lstStyle>
            <a:lvl1pPr>
              <a:defRPr/>
            </a:lvl1pPr>
          </a:lstStyle>
          <a:p>
            <a:pPr>
              <a:defRPr/>
            </a:pPr>
            <a:fld id="{13EAD5F1-67B5-4A0D-ABC1-AB8E7ABAD35E}" type="datetime1">
              <a:rPr lang="zh-CN" altLang="en-US" smtClean="0">
                <a:solidFill>
                  <a:srgbClr val="000000"/>
                </a:solidFill>
              </a:rPr>
              <a:t>2022/9/9</a:t>
            </a:fld>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65EB7420-10C5-4439-A879-6C64816B7E29}"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588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12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p:txBody>
          <a:bodyPr/>
          <a:lstStyle>
            <a:lvl1pPr>
              <a:defRPr/>
            </a:lvl1pPr>
          </a:lstStyle>
          <a:p>
            <a:pPr>
              <a:defRPr/>
            </a:pPr>
            <a:fld id="{8777064C-0A55-4E07-B965-6C3D3728ABB2}" type="datetime1">
              <a:rPr lang="zh-CN" altLang="en-US" smtClean="0">
                <a:solidFill>
                  <a:srgbClr val="000000"/>
                </a:solidFill>
              </a:rPr>
              <a:t>2022/9/9</a:t>
            </a:fld>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6B28E056-97FC-4A70-8131-E02F6583BF82}"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p:txBody>
          <a:bodyPr/>
          <a:lstStyle>
            <a:lvl1pPr>
              <a:defRPr/>
            </a:lvl1pPr>
          </a:lstStyle>
          <a:p>
            <a:pPr>
              <a:defRPr/>
            </a:pPr>
            <a:fld id="{E8AED8A2-82FC-4DC1-9863-2A50613A6AE6}" type="datetime1">
              <a:rPr lang="zh-CN" altLang="en-US" smtClean="0">
                <a:solidFill>
                  <a:srgbClr val="000000"/>
                </a:solidFill>
              </a:rPr>
              <a:t>2022/9/9</a:t>
            </a:fld>
            <a:endParaRPr lang="en-US" altLang="zh-CN">
              <a:solidFill>
                <a:srgbClr val="000000"/>
              </a:solidFill>
            </a:endParaRPr>
          </a:p>
        </p:txBody>
      </p:sp>
      <p:sp>
        <p:nvSpPr>
          <p:cNvPr id="8"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p:txBody>
          <a:bodyPr/>
          <a:lstStyle>
            <a:lvl1pPr>
              <a:defRPr/>
            </a:lvl1pPr>
          </a:lstStyle>
          <a:p>
            <a:pPr>
              <a:defRPr/>
            </a:pPr>
            <a:fld id="{BBFD273C-C71A-40AC-9777-8B20B0D93BC7}"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p:txBody>
          <a:bodyPr/>
          <a:lstStyle>
            <a:lvl1pPr>
              <a:defRPr/>
            </a:lvl1pPr>
          </a:lstStyle>
          <a:p>
            <a:pPr>
              <a:defRPr/>
            </a:pPr>
            <a:fld id="{075295FB-9049-4B10-8132-A2704FC040E4}" type="datetime1">
              <a:rPr lang="zh-CN" altLang="en-US" smtClean="0">
                <a:solidFill>
                  <a:srgbClr val="000000"/>
                </a:solidFill>
              </a:rPr>
              <a:t>2022/9/9</a:t>
            </a:fld>
            <a:endParaRPr lang="en-US" altLang="zh-CN">
              <a:solidFill>
                <a:srgbClr val="000000"/>
              </a:solidFill>
            </a:endParaRPr>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p:txBody>
          <a:bodyPr/>
          <a:lstStyle>
            <a:lvl1pPr>
              <a:defRPr/>
            </a:lvl1pPr>
          </a:lstStyle>
          <a:p>
            <a:pPr>
              <a:defRPr/>
            </a:pPr>
            <a:fld id="{3782B63A-4FE1-4D96-8285-FCAE99EA7890}"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fld id="{27E94A6A-DBE8-4CE6-9619-41C62789DE7E}" type="datetime1">
              <a:rPr lang="zh-CN" altLang="en-US" smtClean="0">
                <a:solidFill>
                  <a:srgbClr val="000000"/>
                </a:solidFill>
              </a:rPr>
              <a:t>2022/9/9</a:t>
            </a:fld>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B733275C-2774-4B25-97E7-7065F970E90C}"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fld id="{00651A7E-C721-4544-8D2F-3546C0565F84}" type="datetime1">
              <a:rPr lang="zh-CN" altLang="en-US" smtClean="0">
                <a:solidFill>
                  <a:srgbClr val="000000"/>
                </a:solidFill>
              </a:rPr>
              <a:t>2022/9/9</a:t>
            </a:fld>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2C21E245-20D5-4D11-AD9A-5B593160C07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ltGray">
          <a:xfrm>
            <a:off x="417513" y="439738"/>
            <a:ext cx="438150" cy="474662"/>
          </a:xfrm>
          <a:prstGeom prst="rect">
            <a:avLst/>
          </a:prstGeom>
          <a:solidFill>
            <a:schemeClr val="accent2"/>
          </a:soli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5" name="Rectangle 3"/>
          <p:cNvSpPr>
            <a:spLocks noChangeArrowheads="1"/>
          </p:cNvSpPr>
          <p:nvPr/>
        </p:nvSpPr>
        <p:spPr bwMode="ltGray">
          <a:xfrm>
            <a:off x="800100" y="439738"/>
            <a:ext cx="328613" cy="474662"/>
          </a:xfrm>
          <a:prstGeom prst="rect">
            <a:avLst/>
          </a:prstGeom>
          <a:gradFill rotWithShape="0">
            <a:gsLst>
              <a:gs pos="0">
                <a:schemeClr val="accent2"/>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6" name="Rectangle 4"/>
          <p:cNvSpPr>
            <a:spLocks noChangeArrowheads="1"/>
          </p:cNvSpPr>
          <p:nvPr/>
        </p:nvSpPr>
        <p:spPr bwMode="ltGray">
          <a:xfrm>
            <a:off x="541338" y="862013"/>
            <a:ext cx="422275" cy="474662"/>
          </a:xfrm>
          <a:prstGeom prst="rect">
            <a:avLst/>
          </a:prstGeom>
          <a:solidFill>
            <a:schemeClr val="folHlink"/>
          </a:soli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7" name="Rectangle 5"/>
          <p:cNvSpPr>
            <a:spLocks noChangeArrowheads="1"/>
          </p:cNvSpPr>
          <p:nvPr/>
        </p:nvSpPr>
        <p:spPr bwMode="ltGray">
          <a:xfrm>
            <a:off x="911225" y="862013"/>
            <a:ext cx="368300" cy="474662"/>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8" name="Rectangle 6"/>
          <p:cNvSpPr>
            <a:spLocks noChangeArrowheads="1"/>
          </p:cNvSpPr>
          <p:nvPr/>
        </p:nvSpPr>
        <p:spPr bwMode="ltGray">
          <a:xfrm>
            <a:off x="127000" y="788988"/>
            <a:ext cx="560388" cy="422275"/>
          </a:xfrm>
          <a:prstGeom prst="rect">
            <a:avLst/>
          </a:prstGeom>
          <a:gradFill rotWithShape="0">
            <a:gsLst>
              <a:gs pos="0">
                <a:schemeClr val="bg1"/>
              </a:gs>
              <a:gs pos="100000">
                <a:schemeClr val="hlink"/>
              </a:gs>
            </a:gsLst>
            <a:lin ang="1890000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9" name="Rectangle 7"/>
          <p:cNvSpPr>
            <a:spLocks noChangeArrowheads="1"/>
          </p:cNvSpPr>
          <p:nvPr/>
        </p:nvSpPr>
        <p:spPr bwMode="gray">
          <a:xfrm>
            <a:off x="762000" y="331788"/>
            <a:ext cx="31750" cy="1052512"/>
          </a:xfrm>
          <a:prstGeom prst="rect">
            <a:avLst/>
          </a:prstGeom>
          <a:solidFill>
            <a:schemeClr val="bg2"/>
          </a:soli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80" name="Rectangle 8"/>
          <p:cNvSpPr>
            <a:spLocks noChangeArrowheads="1"/>
          </p:cNvSpPr>
          <p:nvPr/>
        </p:nvSpPr>
        <p:spPr bwMode="gray">
          <a:xfrm>
            <a:off x="442913" y="1122363"/>
            <a:ext cx="8226425" cy="31750"/>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1033" name="Rectangle 9"/>
          <p:cNvSpPr>
            <a:spLocks noGrp="1" noChangeArrowheads="1"/>
          </p:cNvSpPr>
          <p:nvPr>
            <p:ph type="title"/>
          </p:nvPr>
        </p:nvSpPr>
        <p:spPr bwMode="auto">
          <a:xfrm>
            <a:off x="1150938" y="142875"/>
            <a:ext cx="7793037" cy="958850"/>
          </a:xfrm>
          <a:prstGeom prst="rect">
            <a:avLst/>
          </a:prstGeom>
          <a:noFill/>
          <a:ln w="9525">
            <a:noFill/>
            <a:miter lim="800000"/>
          </a:ln>
        </p:spPr>
        <p:txBody>
          <a:bodyPr vert="horz" wrap="square" lIns="91440" tIns="45720" rIns="91440" bIns="45720" numCol="1" anchor="b" anchorCtr="0" compatLnSpc="1"/>
          <a:lstStyle/>
          <a:p>
            <a:pPr lvl="0"/>
            <a:r>
              <a:rPr lang="zh-CN" altLang="en-US"/>
              <a:t>单击此处编辑母版标题样式</a:t>
            </a:r>
          </a:p>
        </p:txBody>
      </p:sp>
      <p:sp>
        <p:nvSpPr>
          <p:cNvPr id="1034" name="Rectangle 10"/>
          <p:cNvSpPr>
            <a:spLocks noGrp="1" noChangeArrowheads="1"/>
          </p:cNvSpPr>
          <p:nvPr>
            <p:ph type="body" idx="1"/>
          </p:nvPr>
        </p:nvSpPr>
        <p:spPr bwMode="auto">
          <a:xfrm>
            <a:off x="658813" y="1554163"/>
            <a:ext cx="7772400" cy="4114800"/>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3" name="Rectangle 11"/>
          <p:cNvSpPr>
            <a:spLocks noGrp="1" noChangeArrowheads="1"/>
          </p:cNvSpPr>
          <p:nvPr>
            <p:ph type="dt" sz="half" idx="2"/>
          </p:nvPr>
        </p:nvSpPr>
        <p:spPr bwMode="auto">
          <a:xfrm>
            <a:off x="914400" y="6348413"/>
            <a:ext cx="1905000" cy="457200"/>
          </a:xfrm>
          <a:prstGeom prst="rect">
            <a:avLst/>
          </a:prstGeom>
          <a:noFill/>
          <a:ln w="9525">
            <a:noFill/>
            <a:miter lim="800000"/>
          </a:ln>
          <a:effectLst/>
        </p:spPr>
        <p:txBody>
          <a:bodyPr vert="horz" wrap="square" lIns="91440" tIns="45720" rIns="91440" bIns="45720" numCol="1" anchor="b" anchorCtr="0" compatLnSpc="1"/>
          <a:lstStyle>
            <a:lvl1pPr algn="l">
              <a:defRPr kumimoji="0" sz="1400" b="0">
                <a:ea typeface="宋体" panose="02010600030101010101" pitchFamily="2" charset="-122"/>
              </a:defRPr>
            </a:lvl1pPr>
          </a:lstStyle>
          <a:p>
            <a:pPr>
              <a:defRPr/>
            </a:pPr>
            <a:fld id="{2812D72D-DA04-4C9C-9A6E-C01386CD88CE}" type="datetime1">
              <a:rPr lang="zh-CN" altLang="en-US" smtClean="0">
                <a:solidFill>
                  <a:srgbClr val="000000"/>
                </a:solidFill>
              </a:rPr>
              <a:t>2022/9/9</a:t>
            </a:fld>
            <a:endParaRPr lang="en-US" altLang="zh-CN">
              <a:solidFill>
                <a:srgbClr val="000000"/>
              </a:solidFill>
            </a:endParaRPr>
          </a:p>
        </p:txBody>
      </p:sp>
      <p:sp>
        <p:nvSpPr>
          <p:cNvPr id="3084" name="Rectangle 12"/>
          <p:cNvSpPr>
            <a:spLocks noGrp="1" noChangeArrowheads="1"/>
          </p:cNvSpPr>
          <p:nvPr>
            <p:ph type="ftr" sz="quarter" idx="3"/>
          </p:nvPr>
        </p:nvSpPr>
        <p:spPr bwMode="auto">
          <a:xfrm>
            <a:off x="3352800" y="6348413"/>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kumimoji="0" sz="1400" b="0">
                <a:ea typeface="宋体" panose="02010600030101010101" pitchFamily="2" charset="-122"/>
              </a:defRPr>
            </a:lvl1pPr>
          </a:lstStyle>
          <a:p>
            <a:pPr>
              <a:defRPr/>
            </a:pPr>
            <a:endParaRPr lang="en-US" altLang="zh-CN">
              <a:solidFill>
                <a:srgbClr val="000000"/>
              </a:solidFill>
            </a:endParaRPr>
          </a:p>
        </p:txBody>
      </p:sp>
      <p:sp>
        <p:nvSpPr>
          <p:cNvPr id="3085" name="Rectangle 13"/>
          <p:cNvSpPr>
            <a:spLocks noGrp="1" noChangeArrowheads="1"/>
          </p:cNvSpPr>
          <p:nvPr>
            <p:ph type="sldNum" sz="quarter" idx="4"/>
          </p:nvPr>
        </p:nvSpPr>
        <p:spPr bwMode="auto">
          <a:xfrm>
            <a:off x="6781800" y="6348413"/>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kumimoji="0" sz="1400" b="0">
                <a:ea typeface="宋体" panose="02010600030101010101" pitchFamily="2" charset="-122"/>
              </a:defRPr>
            </a:lvl1pPr>
          </a:lstStyle>
          <a:p>
            <a:pPr>
              <a:defRPr/>
            </a:pPr>
            <a:fld id="{38C58080-A4A9-4607-B318-5D24794E2C9C}" type="slidenum">
              <a:rPr lang="en-US" altLang="zh-CN">
                <a:solidFill>
                  <a:srgbClr val="000000"/>
                </a:solidFill>
              </a:rPr>
              <a:t>‹#›</a:t>
            </a:fld>
            <a:endParaRPr lang="en-US" altLang="zh-CN">
              <a:solidFill>
                <a:srgbClr val="000000"/>
              </a:solidFill>
            </a:endParaRPr>
          </a:p>
        </p:txBody>
      </p:sp>
      <p:sp>
        <p:nvSpPr>
          <p:cNvPr id="3089" name="Rectangle 17"/>
          <p:cNvSpPr>
            <a:spLocks noChangeArrowheads="1"/>
          </p:cNvSpPr>
          <p:nvPr/>
        </p:nvSpPr>
        <p:spPr bwMode="gray">
          <a:xfrm>
            <a:off x="539750" y="6332538"/>
            <a:ext cx="8226425" cy="31750"/>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90" name="Line 18"/>
          <p:cNvSpPr>
            <a:spLocks noChangeShapeType="1"/>
          </p:cNvSpPr>
          <p:nvPr/>
        </p:nvSpPr>
        <p:spPr bwMode="auto">
          <a:xfrm>
            <a:off x="827088" y="6189663"/>
            <a:ext cx="0" cy="503237"/>
          </a:xfrm>
          <a:prstGeom prst="line">
            <a:avLst/>
          </a:prstGeom>
          <a:noFill/>
          <a:ln w="28575">
            <a:solidFill>
              <a:schemeClr val="tx1"/>
            </a:solidFill>
            <a:miter lim="800000"/>
          </a:ln>
          <a:effectLst/>
        </p:spPr>
        <p:txBody>
          <a:bodyPr wrap="none"/>
          <a:lstStyle/>
          <a:p>
            <a:pPr algn="ctr">
              <a:defRPr/>
            </a:pPr>
            <a:endParaRPr lang="zh-CN" altLang="en-US">
              <a:solidFill>
                <a:srgbClr val="000000"/>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2pPr>
      <a:lvl3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3pPr>
      <a:lvl4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4pPr>
      <a:lvl5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5pPr>
      <a:lvl6pPr marL="4572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6pPr>
      <a:lvl7pPr marL="9144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7pPr>
      <a:lvl8pPr marL="13716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8pPr>
      <a:lvl9pPr marL="18288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shodanhq.com/" TargetMode="Externa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networksolutions.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arin.net/whois/arinwhois.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lacnic.net/" TargetMode="External"/><Relationship Id="rId5" Type="http://schemas.openxmlformats.org/officeDocument/2006/relationships/hyperlink" Target="http://www.apnic.net/" TargetMode="External"/><Relationship Id="rId4" Type="http://schemas.openxmlformats.org/officeDocument/2006/relationships/hyperlink" Target="http://www.ripe.ne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www.dtek.chalmers.se/~d3auguest/xt/" TargetMode="External"/><Relationship Id="rId2" Type="http://schemas.openxmlformats.org/officeDocument/2006/relationships/hyperlink" Target="http://www.visualware.com/visualroute/index.html" TargetMode="External"/><Relationship Id="rId1" Type="http://schemas.openxmlformats.org/officeDocument/2006/relationships/slideLayout" Target="../slideLayouts/slideLayout2.xml"/><Relationship Id="rId4" Type="http://schemas.openxmlformats.org/officeDocument/2006/relationships/hyperlink" Target="http://www.cybergeography.org/atlas/routes.html"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www.tucows.com/preview/335945.html" TargetMode="External"/><Relationship Id="rId2" Type="http://schemas.openxmlformats.org/officeDocument/2006/relationships/hyperlink" Target="http://www.samspade.org/ssw" TargetMode="External"/><Relationship Id="rId1" Type="http://schemas.openxmlformats.org/officeDocument/2006/relationships/slideLayout" Target="../slideLayouts/slideLayout2.xml"/><Relationship Id="rId5" Type="http://schemas.openxmlformats.org/officeDocument/2006/relationships/hyperlink" Target="http://www.backtrack-linux.org/downloads" TargetMode="External"/><Relationship Id="rId4" Type="http://schemas.openxmlformats.org/officeDocument/2006/relationships/hyperlink" Target="http://www.netscantools.com/nstmain.html"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www.dnsstuff.com/" TargetMode="External"/><Relationship Id="rId7" Type="http://schemas.openxmlformats.org/officeDocument/2006/relationships/hyperlink" Target="http://www.securityspace.com/" TargetMode="External"/><Relationship Id="rId2" Type="http://schemas.openxmlformats.org/officeDocument/2006/relationships/hyperlink" Target="http://www.samspade.org/" TargetMode="External"/><Relationship Id="rId1" Type="http://schemas.openxmlformats.org/officeDocument/2006/relationships/slideLayout" Target="../slideLayouts/slideLayout2.xml"/><Relationship Id="rId6" Type="http://schemas.openxmlformats.org/officeDocument/2006/relationships/hyperlink" Target="http://www.cotse.com/refs.com" TargetMode="External"/><Relationship Id="rId5" Type="http://schemas.openxmlformats.org/officeDocument/2006/relationships/hyperlink" Target="http://www.network-tools.com/" TargetMode="External"/><Relationship Id="rId4" Type="http://schemas.openxmlformats.org/officeDocument/2006/relationships/hyperlink" Target="http://www.traceroute.org/"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lang="zh-CN" altLang="en-US"/>
          </a:p>
        </p:txBody>
      </p:sp>
      <p:sp>
        <p:nvSpPr>
          <p:cNvPr id="4" name="标题 1"/>
          <p:cNvSpPr>
            <a:spLocks noGrp="1"/>
          </p:cNvSpPr>
          <p:nvPr>
            <p:ph type="ctrTitle"/>
          </p:nvPr>
        </p:nvSpPr>
        <p:spPr>
          <a:xfrm>
            <a:off x="1524000" y="1876425"/>
            <a:ext cx="6591300" cy="1143000"/>
          </a:xfrm>
        </p:spPr>
        <p:txBody>
          <a:bodyPr/>
          <a:lstStyle/>
          <a:p>
            <a:r>
              <a:rPr lang="zh-CN" altLang="en-US" dirty="0">
                <a:solidFill>
                  <a:schemeClr val="tx1"/>
                </a:solidFill>
              </a:rPr>
              <a:t>第 三章    网络侦察技术</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370F1A76-8DCA-477B-A252-E5A568D8E3AE}"/>
              </a:ext>
            </a:extLst>
          </p:cNvPr>
          <p:cNvSpPr>
            <a:spLocks noGrp="1"/>
          </p:cNvSpPr>
          <p:nvPr>
            <p:ph idx="1"/>
          </p:nvPr>
        </p:nvSpPr>
        <p:spPr>
          <a:xfrm>
            <a:off x="538891" y="1101725"/>
            <a:ext cx="7772400" cy="4114800"/>
          </a:xfrm>
        </p:spPr>
        <p:txBody>
          <a:bodyPr/>
          <a:lstStyle/>
          <a:p>
            <a:r>
              <a:rPr lang="en-US" altLang="zh-CN" sz="1800" dirty="0"/>
              <a:t>info: </a:t>
            </a:r>
            <a:r>
              <a:rPr lang="zh-CN" altLang="en-US" sz="1800" dirty="0"/>
              <a:t>查找指定站点的一些基本信息</a:t>
            </a:r>
            <a:r>
              <a:rPr lang="en-US" altLang="zh-CN" sz="1800" dirty="0"/>
              <a:t>.</a:t>
            </a:r>
          </a:p>
          <a:p>
            <a:r>
              <a:rPr lang="en-US" altLang="zh-CN" sz="1800" dirty="0" err="1"/>
              <a:t>inurl</a:t>
            </a:r>
            <a:r>
              <a:rPr lang="en-US" altLang="zh-CN" sz="1800" dirty="0"/>
              <a:t>:</a:t>
            </a:r>
            <a:r>
              <a:rPr lang="zh-CN" altLang="en-US" sz="1800" dirty="0"/>
              <a:t>搜索指定的字符是否存在于</a:t>
            </a:r>
            <a:r>
              <a:rPr lang="en-US" altLang="zh-CN" sz="1800" dirty="0"/>
              <a:t>URL</a:t>
            </a:r>
            <a:r>
              <a:rPr lang="zh-CN" altLang="en-US" sz="1800" dirty="0"/>
              <a:t>中</a:t>
            </a:r>
            <a:r>
              <a:rPr lang="en-US" altLang="zh-CN" sz="1800" dirty="0"/>
              <a:t>.</a:t>
            </a:r>
            <a:r>
              <a:rPr lang="zh-CN" altLang="en-US" sz="1800" dirty="0"/>
              <a:t>例如输入</a:t>
            </a:r>
            <a:r>
              <a:rPr lang="en-US" altLang="zh-CN" sz="1800" dirty="0"/>
              <a:t>:</a:t>
            </a:r>
            <a:r>
              <a:rPr lang="en-US" altLang="zh-CN" sz="1800" dirty="0" err="1"/>
              <a:t>inurl:admin</a:t>
            </a:r>
            <a:r>
              <a:rPr lang="en-US" altLang="zh-CN" sz="1800" dirty="0"/>
              <a:t>,</a:t>
            </a:r>
            <a:r>
              <a:rPr lang="zh-CN" altLang="en-US" sz="1800" dirty="0"/>
              <a:t>将返回</a:t>
            </a:r>
            <a:r>
              <a:rPr lang="en-US" altLang="zh-CN" sz="1800" dirty="0"/>
              <a:t>N</a:t>
            </a:r>
            <a:r>
              <a:rPr lang="zh-CN" altLang="en-US" sz="1800" dirty="0"/>
              <a:t>个类似于这样的连接</a:t>
            </a:r>
            <a:r>
              <a:rPr lang="en-US" altLang="zh-CN" sz="1800" dirty="0"/>
              <a:t>:http://www.xxx.com/xxx/admin,</a:t>
            </a:r>
            <a:r>
              <a:rPr lang="zh-CN" altLang="en-US" sz="1800" dirty="0"/>
              <a:t>用来找管理员登陆的</a:t>
            </a:r>
            <a:r>
              <a:rPr lang="en-US" altLang="zh-CN" sz="1800" dirty="0" err="1"/>
              <a:t>URL.allinurl</a:t>
            </a:r>
            <a:r>
              <a:rPr lang="zh-CN" altLang="en-US" sz="1800" dirty="0"/>
              <a:t>也同</a:t>
            </a:r>
            <a:r>
              <a:rPr lang="en-US" altLang="zh-CN" sz="1800" dirty="0" err="1"/>
              <a:t>inurl</a:t>
            </a:r>
            <a:r>
              <a:rPr lang="zh-CN" altLang="en-US" sz="1800" dirty="0"/>
              <a:t>类似</a:t>
            </a:r>
            <a:r>
              <a:rPr lang="en-US" altLang="zh-CN" sz="1800" dirty="0"/>
              <a:t>,</a:t>
            </a:r>
            <a:r>
              <a:rPr lang="zh-CN" altLang="en-US" sz="1800" dirty="0"/>
              <a:t>可指定多个字符</a:t>
            </a:r>
            <a:r>
              <a:rPr lang="en-US" altLang="zh-CN" sz="1800" dirty="0"/>
              <a:t>.</a:t>
            </a:r>
          </a:p>
          <a:p>
            <a:r>
              <a:rPr lang="en-US" altLang="zh-CN" sz="1800" dirty="0"/>
              <a:t>link:</a:t>
            </a:r>
            <a:r>
              <a:rPr lang="zh-CN" altLang="en-US" sz="1800" dirty="0"/>
              <a:t>例如搜索</a:t>
            </a:r>
            <a:r>
              <a:rPr lang="en-US" altLang="zh-CN" sz="1800" dirty="0"/>
              <a:t>:link:www.4ngel.net</a:t>
            </a:r>
            <a:r>
              <a:rPr lang="zh-CN" altLang="en-US" sz="1800" dirty="0"/>
              <a:t>可以返回所有和</a:t>
            </a:r>
            <a:r>
              <a:rPr lang="en-US" altLang="zh-CN" sz="1800" dirty="0"/>
              <a:t>www.4ngel.net</a:t>
            </a:r>
            <a:r>
              <a:rPr lang="zh-CN" altLang="en-US" sz="1800" dirty="0"/>
              <a:t>做了链接的</a:t>
            </a:r>
            <a:r>
              <a:rPr lang="en-US" altLang="zh-CN" sz="1800" dirty="0"/>
              <a:t>URL.</a:t>
            </a:r>
          </a:p>
          <a:p>
            <a:r>
              <a:rPr lang="en-US" altLang="zh-CN" sz="1800" dirty="0"/>
              <a:t>site:</a:t>
            </a:r>
            <a:r>
              <a:rPr lang="zh-CN" altLang="en-US" sz="1800" dirty="0"/>
              <a:t>例如</a:t>
            </a:r>
            <a:r>
              <a:rPr lang="en-US" altLang="zh-CN" sz="1800" dirty="0"/>
              <a:t>:site:www.4ngel.net.</a:t>
            </a:r>
            <a:r>
              <a:rPr lang="zh-CN" altLang="en-US" sz="1800" dirty="0"/>
              <a:t>将返回所有和</a:t>
            </a:r>
            <a:r>
              <a:rPr lang="en-US" altLang="zh-CN" sz="1800" dirty="0"/>
              <a:t>4ngel.net</a:t>
            </a:r>
            <a:r>
              <a:rPr lang="zh-CN" altLang="en-US" sz="1800" dirty="0"/>
              <a:t>这个站有关的</a:t>
            </a:r>
            <a:r>
              <a:rPr lang="en-US" altLang="zh-CN" sz="1800" dirty="0"/>
              <a:t>URL</a:t>
            </a:r>
            <a:endParaRPr lang="zh-CN" altLang="en-US" sz="1800" dirty="0"/>
          </a:p>
        </p:txBody>
      </p:sp>
      <p:sp>
        <p:nvSpPr>
          <p:cNvPr id="3" name="标题 2">
            <a:extLst>
              <a:ext uri="{FF2B5EF4-FFF2-40B4-BE49-F238E27FC236}">
                <a16:creationId xmlns:a16="http://schemas.microsoft.com/office/drawing/2014/main" xmlns="" id="{841A043F-FB76-4359-8010-70139BDC00F2}"/>
              </a:ext>
            </a:extLst>
          </p:cNvPr>
          <p:cNvSpPr>
            <a:spLocks noGrp="1"/>
          </p:cNvSpPr>
          <p:nvPr>
            <p:ph type="title"/>
          </p:nvPr>
        </p:nvSpPr>
        <p:spPr/>
        <p:txBody>
          <a:bodyPr/>
          <a:lstStyle/>
          <a:p>
            <a:r>
              <a:rPr lang="en-US" altLang="zh-CN" dirty="0"/>
              <a:t>Google hacking </a:t>
            </a:r>
            <a:r>
              <a:rPr lang="zh-CN" altLang="en-US" dirty="0"/>
              <a:t>语法</a:t>
            </a:r>
          </a:p>
        </p:txBody>
      </p:sp>
    </p:spTree>
    <p:extLst>
      <p:ext uri="{BB962C8B-B14F-4D97-AF65-F5344CB8AC3E}">
        <p14:creationId xmlns:p14="http://schemas.microsoft.com/office/powerpoint/2010/main" val="3526639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370F1A76-8DCA-477B-A252-E5A568D8E3AE}"/>
              </a:ext>
            </a:extLst>
          </p:cNvPr>
          <p:cNvSpPr>
            <a:spLocks noGrp="1"/>
          </p:cNvSpPr>
          <p:nvPr>
            <p:ph idx="1"/>
          </p:nvPr>
        </p:nvSpPr>
        <p:spPr>
          <a:xfrm>
            <a:off x="538891" y="1101725"/>
            <a:ext cx="7772400" cy="4114800"/>
          </a:xfrm>
        </p:spPr>
        <p:txBody>
          <a:bodyPr/>
          <a:lstStyle/>
          <a:p>
            <a:r>
              <a:rPr lang="en-US" altLang="zh-CN" sz="1800" dirty="0"/>
              <a:t>info: </a:t>
            </a:r>
            <a:r>
              <a:rPr lang="zh-CN" altLang="en-US" sz="1800" dirty="0"/>
              <a:t>查找指定站点的一些基本信息</a:t>
            </a:r>
            <a:r>
              <a:rPr lang="en-US" altLang="zh-CN" sz="1800" dirty="0"/>
              <a:t>.</a:t>
            </a:r>
          </a:p>
          <a:p>
            <a:r>
              <a:rPr lang="en-US" altLang="zh-CN" sz="1800" dirty="0" err="1"/>
              <a:t>inurl</a:t>
            </a:r>
            <a:r>
              <a:rPr lang="en-US" altLang="zh-CN" sz="1800" dirty="0"/>
              <a:t>:</a:t>
            </a:r>
            <a:r>
              <a:rPr lang="zh-CN" altLang="en-US" sz="1800" dirty="0"/>
              <a:t>搜索指定的字符是否存在于</a:t>
            </a:r>
            <a:r>
              <a:rPr lang="en-US" altLang="zh-CN" sz="1800" dirty="0"/>
              <a:t>URL</a:t>
            </a:r>
            <a:r>
              <a:rPr lang="zh-CN" altLang="en-US" sz="1800" dirty="0"/>
              <a:t>中</a:t>
            </a:r>
            <a:r>
              <a:rPr lang="en-US" altLang="zh-CN" sz="1800" dirty="0"/>
              <a:t>.</a:t>
            </a:r>
            <a:r>
              <a:rPr lang="zh-CN" altLang="en-US" sz="1800" dirty="0"/>
              <a:t>例如输入</a:t>
            </a:r>
            <a:r>
              <a:rPr lang="en-US" altLang="zh-CN" sz="1800" dirty="0"/>
              <a:t>:</a:t>
            </a:r>
            <a:r>
              <a:rPr lang="en-US" altLang="zh-CN" sz="1800" dirty="0" err="1"/>
              <a:t>inurl:admin</a:t>
            </a:r>
            <a:r>
              <a:rPr lang="en-US" altLang="zh-CN" sz="1800" dirty="0"/>
              <a:t>,</a:t>
            </a:r>
            <a:r>
              <a:rPr lang="zh-CN" altLang="en-US" sz="1800" dirty="0"/>
              <a:t>将返回</a:t>
            </a:r>
            <a:r>
              <a:rPr lang="en-US" altLang="zh-CN" sz="1800" dirty="0"/>
              <a:t>N</a:t>
            </a:r>
            <a:r>
              <a:rPr lang="zh-CN" altLang="en-US" sz="1800" dirty="0"/>
              <a:t>个类似于这样的连接</a:t>
            </a:r>
            <a:r>
              <a:rPr lang="en-US" altLang="zh-CN" sz="1800" dirty="0"/>
              <a:t>:http://www.xxx.com/xxx/admin,</a:t>
            </a:r>
            <a:r>
              <a:rPr lang="zh-CN" altLang="en-US" sz="1800" dirty="0"/>
              <a:t>用来找管理员登陆的</a:t>
            </a:r>
            <a:r>
              <a:rPr lang="en-US" altLang="zh-CN" sz="1800" dirty="0" err="1"/>
              <a:t>URL.allinurl</a:t>
            </a:r>
            <a:r>
              <a:rPr lang="zh-CN" altLang="en-US" sz="1800" dirty="0"/>
              <a:t>也同</a:t>
            </a:r>
            <a:r>
              <a:rPr lang="en-US" altLang="zh-CN" sz="1800" dirty="0" err="1"/>
              <a:t>inurl</a:t>
            </a:r>
            <a:r>
              <a:rPr lang="zh-CN" altLang="en-US" sz="1800" dirty="0"/>
              <a:t>类似</a:t>
            </a:r>
            <a:r>
              <a:rPr lang="en-US" altLang="zh-CN" sz="1800" dirty="0"/>
              <a:t>,</a:t>
            </a:r>
            <a:r>
              <a:rPr lang="zh-CN" altLang="en-US" sz="1800" dirty="0"/>
              <a:t>可指定多个字符</a:t>
            </a:r>
            <a:r>
              <a:rPr lang="en-US" altLang="zh-CN" sz="1800" dirty="0"/>
              <a:t>.</a:t>
            </a:r>
          </a:p>
          <a:p>
            <a:r>
              <a:rPr lang="en-US" altLang="zh-CN" sz="1800" dirty="0"/>
              <a:t>link:</a:t>
            </a:r>
            <a:r>
              <a:rPr lang="zh-CN" altLang="en-US" sz="1800" dirty="0"/>
              <a:t>例如搜索</a:t>
            </a:r>
            <a:r>
              <a:rPr lang="en-US" altLang="zh-CN" sz="1800" dirty="0"/>
              <a:t>:link:www.4ngel.net</a:t>
            </a:r>
            <a:r>
              <a:rPr lang="zh-CN" altLang="en-US" sz="1800" dirty="0"/>
              <a:t>可以返回所有和</a:t>
            </a:r>
            <a:r>
              <a:rPr lang="en-US" altLang="zh-CN" sz="1800" dirty="0"/>
              <a:t>www.4ngel.net</a:t>
            </a:r>
            <a:r>
              <a:rPr lang="zh-CN" altLang="en-US" sz="1800" dirty="0"/>
              <a:t>做了链接的</a:t>
            </a:r>
            <a:r>
              <a:rPr lang="en-US" altLang="zh-CN" sz="1800" dirty="0"/>
              <a:t>URL.</a:t>
            </a:r>
          </a:p>
          <a:p>
            <a:r>
              <a:rPr lang="en-US" altLang="zh-CN" sz="1800" dirty="0"/>
              <a:t>site:</a:t>
            </a:r>
            <a:r>
              <a:rPr lang="zh-CN" altLang="en-US" sz="1800" dirty="0"/>
              <a:t>例如</a:t>
            </a:r>
            <a:r>
              <a:rPr lang="en-US" altLang="zh-CN" sz="1800" dirty="0"/>
              <a:t>:site:www.4ngel.net.</a:t>
            </a:r>
            <a:r>
              <a:rPr lang="zh-CN" altLang="en-US" sz="1800" dirty="0"/>
              <a:t>将返回所有和</a:t>
            </a:r>
            <a:r>
              <a:rPr lang="en-US" altLang="zh-CN" sz="1800" dirty="0"/>
              <a:t>4ngel.net</a:t>
            </a:r>
            <a:r>
              <a:rPr lang="zh-CN" altLang="en-US" sz="1800" dirty="0"/>
              <a:t>这个站有关的</a:t>
            </a:r>
            <a:r>
              <a:rPr lang="en-US" altLang="zh-CN" sz="1800" dirty="0"/>
              <a:t>URL</a:t>
            </a:r>
            <a:endParaRPr lang="zh-CN" altLang="en-US" sz="1800" dirty="0"/>
          </a:p>
        </p:txBody>
      </p:sp>
      <p:sp>
        <p:nvSpPr>
          <p:cNvPr id="3" name="标题 2">
            <a:extLst>
              <a:ext uri="{FF2B5EF4-FFF2-40B4-BE49-F238E27FC236}">
                <a16:creationId xmlns:a16="http://schemas.microsoft.com/office/drawing/2014/main" xmlns="" id="{841A043F-FB76-4359-8010-70139BDC00F2}"/>
              </a:ext>
            </a:extLst>
          </p:cNvPr>
          <p:cNvSpPr>
            <a:spLocks noGrp="1"/>
          </p:cNvSpPr>
          <p:nvPr>
            <p:ph type="title"/>
          </p:nvPr>
        </p:nvSpPr>
        <p:spPr/>
        <p:txBody>
          <a:bodyPr/>
          <a:lstStyle/>
          <a:p>
            <a:r>
              <a:rPr lang="en-US" altLang="zh-CN" dirty="0"/>
              <a:t>Google hacking </a:t>
            </a:r>
            <a:r>
              <a:rPr lang="zh-CN" altLang="en-US" dirty="0"/>
              <a:t>语法</a:t>
            </a:r>
          </a:p>
        </p:txBody>
      </p:sp>
    </p:spTree>
    <p:extLst>
      <p:ext uri="{BB962C8B-B14F-4D97-AF65-F5344CB8AC3E}">
        <p14:creationId xmlns:p14="http://schemas.microsoft.com/office/powerpoint/2010/main" val="1472566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841A043F-FB76-4359-8010-70139BDC00F2}"/>
              </a:ext>
            </a:extLst>
          </p:cNvPr>
          <p:cNvSpPr>
            <a:spLocks noGrp="1"/>
          </p:cNvSpPr>
          <p:nvPr>
            <p:ph type="title"/>
          </p:nvPr>
        </p:nvSpPr>
        <p:spPr/>
        <p:txBody>
          <a:bodyPr/>
          <a:lstStyle/>
          <a:p>
            <a:r>
              <a:rPr lang="en-US" altLang="zh-CN" dirty="0"/>
              <a:t>Google hacking </a:t>
            </a:r>
            <a:r>
              <a:rPr lang="zh-CN" altLang="en-US" dirty="0"/>
              <a:t>语法</a:t>
            </a:r>
          </a:p>
        </p:txBody>
      </p:sp>
      <p:sp>
        <p:nvSpPr>
          <p:cNvPr id="6" name="内容占位符 5">
            <a:extLst>
              <a:ext uri="{FF2B5EF4-FFF2-40B4-BE49-F238E27FC236}">
                <a16:creationId xmlns:a16="http://schemas.microsoft.com/office/drawing/2014/main" xmlns="" id="{8DF7DD0D-608E-47F6-831D-D46D3CA1A2BB}"/>
              </a:ext>
            </a:extLst>
          </p:cNvPr>
          <p:cNvSpPr>
            <a:spLocks noGrp="1"/>
          </p:cNvSpPr>
          <p:nvPr>
            <p:ph idx="1"/>
          </p:nvPr>
        </p:nvSpPr>
        <p:spPr/>
        <p:txBody>
          <a:bodyPr/>
          <a:lstStyle/>
          <a:p>
            <a:r>
              <a:rPr lang="zh-CN" altLang="en-US" dirty="0"/>
              <a:t>组合使用</a:t>
            </a:r>
            <a:endParaRPr lang="en-US" altLang="zh-CN" dirty="0"/>
          </a:p>
          <a:p>
            <a:pPr marL="0" indent="0">
              <a:buNone/>
            </a:pPr>
            <a:r>
              <a:rPr lang="en-US" altLang="zh-CN" sz="1800" dirty="0"/>
              <a:t>intext:ZeroBoard </a:t>
            </a:r>
            <a:r>
              <a:rPr lang="en-US" altLang="zh-CN" sz="1800" dirty="0" err="1"/>
              <a:t>filetype:php</a:t>
            </a:r>
            <a:r>
              <a:rPr lang="zh-CN" altLang="en-US" sz="1800" dirty="0"/>
              <a:t>，搜索能够发现</a:t>
            </a:r>
            <a:r>
              <a:rPr lang="en-US" altLang="zh-CN" sz="1800" dirty="0" err="1"/>
              <a:t>ZeroBoard</a:t>
            </a:r>
            <a:r>
              <a:rPr lang="zh-CN" altLang="en-US" sz="1800" dirty="0"/>
              <a:t>漏洞的</a:t>
            </a:r>
            <a:r>
              <a:rPr lang="en-US" altLang="zh-CN" sz="1800" dirty="0"/>
              <a:t>PHP</a:t>
            </a:r>
            <a:r>
              <a:rPr lang="zh-CN" altLang="en-US" sz="1800" dirty="0"/>
              <a:t>程序</a:t>
            </a:r>
            <a:endParaRPr lang="en-US" altLang="zh-CN" sz="1800" dirty="0"/>
          </a:p>
          <a:p>
            <a:pPr marL="0" indent="0">
              <a:buNone/>
            </a:pPr>
            <a:r>
              <a:rPr lang="en-US" altLang="zh-CN" sz="1800" dirty="0" err="1"/>
              <a:t>Site:target.com</a:t>
            </a:r>
            <a:r>
              <a:rPr lang="en-US" altLang="zh-CN" sz="1800" dirty="0"/>
              <a:t> inurl:upload.asp  </a:t>
            </a:r>
            <a:r>
              <a:rPr lang="zh-CN" altLang="en-US" sz="1800" dirty="0"/>
              <a:t>寻找</a:t>
            </a:r>
            <a:r>
              <a:rPr lang="en-US" altLang="zh-CN" sz="1800" dirty="0"/>
              <a:t>TARGET.COM</a:t>
            </a:r>
            <a:r>
              <a:rPr lang="zh-CN" altLang="en-US" sz="1800" dirty="0"/>
              <a:t>上传的</a:t>
            </a:r>
            <a:r>
              <a:rPr lang="en-US" altLang="zh-CN" sz="1800" dirty="0"/>
              <a:t>ASP</a:t>
            </a:r>
            <a:r>
              <a:rPr lang="zh-CN" altLang="en-US" sz="1800" dirty="0"/>
              <a:t>程序</a:t>
            </a:r>
            <a:endParaRPr lang="en-US" altLang="zh-CN" sz="1800" dirty="0"/>
          </a:p>
          <a:p>
            <a:pPr marL="0" indent="0">
              <a:buNone/>
            </a:pPr>
            <a:r>
              <a:rPr lang="en-US" altLang="zh-CN" sz="1800" dirty="0" err="1"/>
              <a:t>Site:target.com</a:t>
            </a:r>
            <a:r>
              <a:rPr lang="en-US" altLang="zh-CN" sz="1800" dirty="0"/>
              <a:t> </a:t>
            </a:r>
            <a:r>
              <a:rPr lang="en-US" altLang="zh-CN" sz="1800" dirty="0" err="1"/>
              <a:t>inurl:login.asp</a:t>
            </a:r>
            <a:r>
              <a:rPr lang="en-US" altLang="zh-CN" sz="1800" dirty="0"/>
              <a:t> </a:t>
            </a:r>
            <a:r>
              <a:rPr lang="zh-CN" altLang="en-US" sz="1800" dirty="0"/>
              <a:t>寻找登录的</a:t>
            </a:r>
            <a:r>
              <a:rPr lang="en-US" altLang="zh-CN" sz="1800" dirty="0"/>
              <a:t>ASP</a:t>
            </a:r>
            <a:r>
              <a:rPr lang="zh-CN" altLang="en-US" sz="1800" dirty="0"/>
              <a:t>程序</a:t>
            </a:r>
            <a:endParaRPr lang="en-US" altLang="zh-CN" sz="1800" dirty="0"/>
          </a:p>
        </p:txBody>
      </p:sp>
    </p:spTree>
    <p:extLst>
      <p:ext uri="{BB962C8B-B14F-4D97-AF65-F5344CB8AC3E}">
        <p14:creationId xmlns:p14="http://schemas.microsoft.com/office/powerpoint/2010/main" val="33349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en-US" altLang="zh-CN" dirty="0">
                <a:latin typeface="Times New Roman" panose="02020603050405020304" pitchFamily="18" charset="0"/>
              </a:rPr>
              <a:t>Baidu</a:t>
            </a:r>
            <a:r>
              <a:rPr lang="zh-CN" altLang="en-US" dirty="0">
                <a:latin typeface="Times New Roman" panose="02020603050405020304" pitchFamily="18" charset="0"/>
              </a:rPr>
              <a:t>检索语法</a:t>
            </a:r>
          </a:p>
        </p:txBody>
      </p:sp>
      <p:sp>
        <p:nvSpPr>
          <p:cNvPr id="397315" name="Rectangle 3"/>
          <p:cNvSpPr>
            <a:spLocks noGrp="1" noChangeArrowheads="1"/>
          </p:cNvSpPr>
          <p:nvPr>
            <p:ph type="body" idx="1"/>
          </p:nvPr>
        </p:nvSpPr>
        <p:spPr/>
        <p:txBody>
          <a:bodyPr/>
          <a:lstStyle/>
          <a:p>
            <a:pPr eaLnBrk="1" hangingPunct="1"/>
            <a:r>
              <a:rPr lang="en-US" altLang="zh-CN">
                <a:solidFill>
                  <a:srgbClr val="0000FF"/>
                </a:solidFill>
              </a:rPr>
              <a:t>site:[</a:t>
            </a:r>
            <a:r>
              <a:rPr lang="zh-CN" altLang="en-US">
                <a:solidFill>
                  <a:srgbClr val="0000FF"/>
                </a:solidFill>
              </a:rPr>
              <a:t>域</a:t>
            </a:r>
            <a:r>
              <a:rPr lang="en-US" altLang="zh-CN">
                <a:solidFill>
                  <a:srgbClr val="0000FF"/>
                </a:solidFill>
              </a:rPr>
              <a:t>]</a:t>
            </a:r>
          </a:p>
          <a:p>
            <a:pPr lvl="1" eaLnBrk="1" hangingPunct="1"/>
            <a:r>
              <a:rPr lang="zh-CN" altLang="en-US"/>
              <a:t>用途：返回与特定域相关的检索结果；</a:t>
            </a:r>
          </a:p>
          <a:p>
            <a:pPr lvl="1" eaLnBrk="1" hangingPunct="1"/>
            <a:r>
              <a:rPr lang="zh-CN" altLang="en-US"/>
              <a:t>示例：</a:t>
            </a:r>
            <a:r>
              <a:rPr lang="en-US" altLang="zh-CN"/>
              <a:t>site:csdn.net test </a:t>
            </a:r>
            <a:r>
              <a:rPr lang="zh-CN" altLang="en-US"/>
              <a:t>（在</a:t>
            </a:r>
            <a:r>
              <a:rPr lang="en-US" altLang="zh-CN"/>
              <a:t>csdn.net</a:t>
            </a:r>
            <a:r>
              <a:rPr lang="zh-CN" altLang="en-US"/>
              <a:t>域中查找含有“</a:t>
            </a:r>
            <a:r>
              <a:rPr lang="en-US" altLang="zh-CN"/>
              <a:t>test”</a:t>
            </a:r>
            <a:r>
              <a:rPr lang="zh-CN" altLang="en-US"/>
              <a:t>的结果）。</a:t>
            </a:r>
          </a:p>
          <a:p>
            <a:pPr eaLnBrk="1" hangingPunct="1"/>
            <a:r>
              <a:rPr lang="en-US" altLang="zh-CN">
                <a:solidFill>
                  <a:srgbClr val="0000FF"/>
                </a:solidFill>
              </a:rPr>
              <a:t>link:[Web</a:t>
            </a:r>
            <a:r>
              <a:rPr lang="zh-CN" altLang="en-US">
                <a:solidFill>
                  <a:srgbClr val="0000FF"/>
                </a:solidFill>
              </a:rPr>
              <a:t>页面</a:t>
            </a:r>
            <a:r>
              <a:rPr lang="en-US" altLang="zh-CN">
                <a:solidFill>
                  <a:srgbClr val="0000FF"/>
                </a:solidFill>
              </a:rPr>
              <a:t>]</a:t>
            </a:r>
          </a:p>
          <a:p>
            <a:pPr lvl="1" eaLnBrk="1" hangingPunct="1"/>
            <a:r>
              <a:rPr lang="zh-CN" altLang="en-US"/>
              <a:t>用途：给出和指定</a:t>
            </a:r>
            <a:r>
              <a:rPr lang="en-US" altLang="zh-CN"/>
              <a:t>Web</a:t>
            </a:r>
            <a:r>
              <a:rPr lang="zh-CN" altLang="en-US"/>
              <a:t>页面相链接的站点，可能泄露目标站点的业务关系；</a:t>
            </a:r>
          </a:p>
          <a:p>
            <a:pPr lvl="1" eaLnBrk="1" hangingPunct="1"/>
            <a:r>
              <a:rPr lang="zh-CN" altLang="en-US"/>
              <a:t>示例：</a:t>
            </a:r>
            <a:r>
              <a:rPr lang="en-US" altLang="zh-CN"/>
              <a:t>link:www.csdn.net </a:t>
            </a:r>
            <a:r>
              <a:rPr lang="zh-CN" altLang="en-US"/>
              <a:t>（查看和</a:t>
            </a:r>
            <a:r>
              <a:rPr lang="en-US" altLang="zh-CN"/>
              <a:t>www.csdn.net</a:t>
            </a:r>
            <a:r>
              <a:rPr lang="zh-CN" altLang="en-US"/>
              <a:t>相链接的所有站点）。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7315">
                                            <p:txEl>
                                              <p:pRg st="0" end="0"/>
                                            </p:txEl>
                                          </p:spTgt>
                                        </p:tgtEl>
                                        <p:attrNameLst>
                                          <p:attrName>style.visibility</p:attrName>
                                        </p:attrNameLst>
                                      </p:cBhvr>
                                      <p:to>
                                        <p:strVal val="visible"/>
                                      </p:to>
                                    </p:set>
                                    <p:anim calcmode="lin" valueType="num">
                                      <p:cBhvr additive="base">
                                        <p:cTn id="7" dur="500" fill="hold"/>
                                        <p:tgtEl>
                                          <p:spTgt spid="3973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73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7315">
                                            <p:txEl>
                                              <p:pRg st="1" end="1"/>
                                            </p:txEl>
                                          </p:spTgt>
                                        </p:tgtEl>
                                        <p:attrNameLst>
                                          <p:attrName>style.visibility</p:attrName>
                                        </p:attrNameLst>
                                      </p:cBhvr>
                                      <p:to>
                                        <p:strVal val="visible"/>
                                      </p:to>
                                    </p:set>
                                    <p:anim calcmode="lin" valueType="num">
                                      <p:cBhvr additive="base">
                                        <p:cTn id="13" dur="500" fill="hold"/>
                                        <p:tgtEl>
                                          <p:spTgt spid="3973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73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7315">
                                            <p:txEl>
                                              <p:pRg st="2" end="2"/>
                                            </p:txEl>
                                          </p:spTgt>
                                        </p:tgtEl>
                                        <p:attrNameLst>
                                          <p:attrName>style.visibility</p:attrName>
                                        </p:attrNameLst>
                                      </p:cBhvr>
                                      <p:to>
                                        <p:strVal val="visible"/>
                                      </p:to>
                                    </p:set>
                                    <p:anim calcmode="lin" valueType="num">
                                      <p:cBhvr additive="base">
                                        <p:cTn id="19" dur="500" fill="hold"/>
                                        <p:tgtEl>
                                          <p:spTgt spid="3973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73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7315">
                                            <p:txEl>
                                              <p:pRg st="3" end="3"/>
                                            </p:txEl>
                                          </p:spTgt>
                                        </p:tgtEl>
                                        <p:attrNameLst>
                                          <p:attrName>style.visibility</p:attrName>
                                        </p:attrNameLst>
                                      </p:cBhvr>
                                      <p:to>
                                        <p:strVal val="visible"/>
                                      </p:to>
                                    </p:set>
                                    <p:anim calcmode="lin" valueType="num">
                                      <p:cBhvr additive="base">
                                        <p:cTn id="25" dur="500" fill="hold"/>
                                        <p:tgtEl>
                                          <p:spTgt spid="3973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73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97315">
                                            <p:txEl>
                                              <p:pRg st="4" end="4"/>
                                            </p:txEl>
                                          </p:spTgt>
                                        </p:tgtEl>
                                        <p:attrNameLst>
                                          <p:attrName>style.visibility</p:attrName>
                                        </p:attrNameLst>
                                      </p:cBhvr>
                                      <p:to>
                                        <p:strVal val="visible"/>
                                      </p:to>
                                    </p:set>
                                    <p:anim calcmode="lin" valueType="num">
                                      <p:cBhvr additive="base">
                                        <p:cTn id="31" dur="500" fill="hold"/>
                                        <p:tgtEl>
                                          <p:spTgt spid="39731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973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97315">
                                            <p:txEl>
                                              <p:pRg st="5" end="5"/>
                                            </p:txEl>
                                          </p:spTgt>
                                        </p:tgtEl>
                                        <p:attrNameLst>
                                          <p:attrName>style.visibility</p:attrName>
                                        </p:attrNameLst>
                                      </p:cBhvr>
                                      <p:to>
                                        <p:strVal val="visible"/>
                                      </p:to>
                                    </p:set>
                                    <p:anim calcmode="lin" valueType="num">
                                      <p:cBhvr additive="base">
                                        <p:cTn id="37" dur="500" fill="hold"/>
                                        <p:tgtEl>
                                          <p:spTgt spid="39731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9731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1119188" y="160338"/>
            <a:ext cx="7343775" cy="792162"/>
          </a:xfrm>
        </p:spPr>
        <p:txBody>
          <a:bodyPr/>
          <a:lstStyle/>
          <a:p>
            <a:pPr eaLnBrk="1" hangingPunct="1"/>
            <a:r>
              <a:rPr lang="en-US" altLang="zh-CN" dirty="0">
                <a:solidFill>
                  <a:srgbClr val="333399"/>
                </a:solidFill>
                <a:latin typeface="Times New Roman" panose="02020603050405020304" pitchFamily="18" charset="0"/>
              </a:rPr>
              <a:t>Baidu</a:t>
            </a:r>
            <a:r>
              <a:rPr lang="zh-CN" altLang="en-US" dirty="0">
                <a:solidFill>
                  <a:srgbClr val="333399"/>
                </a:solidFill>
                <a:latin typeface="Times New Roman" panose="02020603050405020304" pitchFamily="18" charset="0"/>
              </a:rPr>
              <a:t>检索语法</a:t>
            </a:r>
            <a:endParaRPr lang="zh-CN" altLang="en-US" sz="3600" dirty="0">
              <a:latin typeface="Times New Roman" panose="02020603050405020304" pitchFamily="18" charset="0"/>
            </a:endParaRPr>
          </a:p>
        </p:txBody>
      </p:sp>
      <p:sp>
        <p:nvSpPr>
          <p:cNvPr id="398339" name="Rectangle 3"/>
          <p:cNvSpPr>
            <a:spLocks noGrp="1" noChangeArrowheads="1"/>
          </p:cNvSpPr>
          <p:nvPr>
            <p:ph type="body" idx="1"/>
          </p:nvPr>
        </p:nvSpPr>
        <p:spPr>
          <a:xfrm>
            <a:off x="658812" y="1239837"/>
            <a:ext cx="8027987" cy="4999037"/>
          </a:xfrm>
        </p:spPr>
        <p:txBody>
          <a:bodyPr/>
          <a:lstStyle/>
          <a:p>
            <a:pPr eaLnBrk="1" hangingPunct="1">
              <a:spcBef>
                <a:spcPts val="0"/>
              </a:spcBef>
            </a:pPr>
            <a:r>
              <a:rPr lang="en-US" altLang="zh-CN" sz="2400" dirty="0" err="1">
                <a:solidFill>
                  <a:srgbClr val="0000FF"/>
                </a:solidFill>
              </a:rPr>
              <a:t>intitle</a:t>
            </a:r>
            <a:r>
              <a:rPr lang="en-US" altLang="zh-CN" sz="2400" dirty="0">
                <a:solidFill>
                  <a:srgbClr val="0000FF"/>
                </a:solidFill>
              </a:rPr>
              <a:t>:[</a:t>
            </a:r>
            <a:r>
              <a:rPr lang="zh-CN" altLang="en-US" sz="2400" dirty="0">
                <a:solidFill>
                  <a:srgbClr val="0000FF"/>
                </a:solidFill>
              </a:rPr>
              <a:t>条件</a:t>
            </a:r>
            <a:r>
              <a:rPr lang="en-US" altLang="zh-CN" sz="2400" dirty="0">
                <a:solidFill>
                  <a:srgbClr val="0000FF"/>
                </a:solidFill>
              </a:rPr>
              <a:t>]</a:t>
            </a:r>
          </a:p>
          <a:p>
            <a:pPr lvl="1" eaLnBrk="1" hangingPunct="1">
              <a:spcBef>
                <a:spcPts val="0"/>
              </a:spcBef>
            </a:pPr>
            <a:r>
              <a:rPr lang="zh-CN" altLang="en-US" sz="2400" dirty="0"/>
              <a:t>用途：用于检索标题中含有特定检索文本的页面。在查找那些将</a:t>
            </a:r>
            <a:r>
              <a:rPr lang="en-US" altLang="zh-CN" sz="2400" dirty="0"/>
              <a:t>Web</a:t>
            </a:r>
            <a:r>
              <a:rPr lang="zh-CN" altLang="en-US" sz="2400" dirty="0"/>
              <a:t>页面配置成可显示不同的文件系统目录的索引时将非常有用。可能返回站点管理员意外泄露的敏感文件和配置数据；</a:t>
            </a:r>
          </a:p>
          <a:p>
            <a:pPr lvl="1" eaLnBrk="1" hangingPunct="1">
              <a:spcBef>
                <a:spcPts val="0"/>
              </a:spcBef>
            </a:pPr>
            <a:r>
              <a:rPr lang="zh-CN" altLang="en-US" sz="2400" dirty="0"/>
              <a:t>示例：</a:t>
            </a:r>
            <a:r>
              <a:rPr lang="en-US" altLang="zh-CN" sz="2400" dirty="0" err="1"/>
              <a:t>site:www.csdn.net</a:t>
            </a:r>
            <a:r>
              <a:rPr lang="en-US" altLang="zh-CN" sz="2400" dirty="0"/>
              <a:t> </a:t>
            </a:r>
            <a:r>
              <a:rPr lang="en-US" altLang="zh-CN" sz="2400" dirty="0" err="1"/>
              <a:t>intitle</a:t>
            </a:r>
            <a:r>
              <a:rPr lang="en-US" altLang="zh-CN" sz="2400" dirty="0"/>
              <a:t>:”index of” (</a:t>
            </a:r>
            <a:r>
              <a:rPr lang="zh-CN" altLang="en-US" sz="2400" dirty="0"/>
              <a:t>查看</a:t>
            </a:r>
            <a:r>
              <a:rPr lang="en-US" altLang="zh-CN" sz="2400" dirty="0"/>
              <a:t>www.csdn.net</a:t>
            </a:r>
            <a:r>
              <a:rPr lang="zh-CN" altLang="en-US" sz="2400" dirty="0"/>
              <a:t>站点中是否有通过</a:t>
            </a:r>
            <a:r>
              <a:rPr lang="en-US" altLang="zh-CN" sz="2400" dirty="0"/>
              <a:t>Web</a:t>
            </a:r>
            <a:r>
              <a:rPr lang="zh-CN" altLang="en-US" sz="2400" dirty="0"/>
              <a:t>服务器获得的索引目录</a:t>
            </a:r>
            <a:r>
              <a:rPr lang="en-US" altLang="zh-CN" sz="2400" dirty="0"/>
              <a:t>)</a:t>
            </a:r>
            <a:r>
              <a:rPr lang="zh-CN" altLang="en-US" sz="2400" dirty="0"/>
              <a:t>。</a:t>
            </a:r>
          </a:p>
          <a:p>
            <a:pPr eaLnBrk="1" hangingPunct="1">
              <a:spcBef>
                <a:spcPts val="0"/>
              </a:spcBef>
            </a:pPr>
            <a:r>
              <a:rPr lang="en-US" altLang="zh-CN" sz="2400" dirty="0">
                <a:solidFill>
                  <a:srgbClr val="0000FF"/>
                </a:solidFill>
              </a:rPr>
              <a:t>related:[</a:t>
            </a:r>
            <a:r>
              <a:rPr lang="zh-CN" altLang="en-US" sz="2400" dirty="0">
                <a:solidFill>
                  <a:srgbClr val="0000FF"/>
                </a:solidFill>
              </a:rPr>
              <a:t>站点</a:t>
            </a:r>
            <a:r>
              <a:rPr lang="en-US" altLang="zh-CN" sz="2400" dirty="0">
                <a:solidFill>
                  <a:srgbClr val="0000FF"/>
                </a:solidFill>
              </a:rPr>
              <a:t>]</a:t>
            </a:r>
          </a:p>
          <a:p>
            <a:pPr lvl="1" eaLnBrk="1" hangingPunct="1">
              <a:spcBef>
                <a:spcPts val="0"/>
              </a:spcBef>
            </a:pPr>
            <a:r>
              <a:rPr lang="zh-CN" altLang="en-US" sz="2400" dirty="0"/>
              <a:t>用途：显示与特定的检索页面类似的</a:t>
            </a:r>
            <a:r>
              <a:rPr lang="en-US" altLang="zh-CN" sz="2400" dirty="0"/>
              <a:t>Web</a:t>
            </a:r>
            <a:r>
              <a:rPr lang="zh-CN" altLang="en-US" sz="2400" dirty="0"/>
              <a:t>页面；</a:t>
            </a:r>
          </a:p>
          <a:p>
            <a:pPr lvl="1" eaLnBrk="1" hangingPunct="1">
              <a:spcBef>
                <a:spcPts val="0"/>
              </a:spcBef>
            </a:pPr>
            <a:r>
              <a:rPr lang="zh-CN" altLang="en-US" sz="2400" dirty="0"/>
              <a:t>示例：</a:t>
            </a:r>
            <a:r>
              <a:rPr lang="en-US" altLang="zh-CN" sz="2400" dirty="0" err="1"/>
              <a:t>related:www.csdn.net</a:t>
            </a:r>
            <a:r>
              <a:rPr lang="zh-CN" altLang="en-US" sz="2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8339">
                                            <p:txEl>
                                              <p:pRg st="0" end="0"/>
                                            </p:txEl>
                                          </p:spTgt>
                                        </p:tgtEl>
                                        <p:attrNameLst>
                                          <p:attrName>style.visibility</p:attrName>
                                        </p:attrNameLst>
                                      </p:cBhvr>
                                      <p:to>
                                        <p:strVal val="visible"/>
                                      </p:to>
                                    </p:set>
                                    <p:anim calcmode="lin" valueType="num">
                                      <p:cBhvr additive="base">
                                        <p:cTn id="7" dur="500" fill="hold"/>
                                        <p:tgtEl>
                                          <p:spTgt spid="3983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83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8339">
                                            <p:txEl>
                                              <p:pRg st="1" end="1"/>
                                            </p:txEl>
                                          </p:spTgt>
                                        </p:tgtEl>
                                        <p:attrNameLst>
                                          <p:attrName>style.visibility</p:attrName>
                                        </p:attrNameLst>
                                      </p:cBhvr>
                                      <p:to>
                                        <p:strVal val="visible"/>
                                      </p:to>
                                    </p:set>
                                    <p:anim calcmode="lin" valueType="num">
                                      <p:cBhvr additive="base">
                                        <p:cTn id="13" dur="500" fill="hold"/>
                                        <p:tgtEl>
                                          <p:spTgt spid="3983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83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8339">
                                            <p:txEl>
                                              <p:pRg st="2" end="2"/>
                                            </p:txEl>
                                          </p:spTgt>
                                        </p:tgtEl>
                                        <p:attrNameLst>
                                          <p:attrName>style.visibility</p:attrName>
                                        </p:attrNameLst>
                                      </p:cBhvr>
                                      <p:to>
                                        <p:strVal val="visible"/>
                                      </p:to>
                                    </p:set>
                                    <p:anim calcmode="lin" valueType="num">
                                      <p:cBhvr additive="base">
                                        <p:cTn id="19" dur="500" fill="hold"/>
                                        <p:tgtEl>
                                          <p:spTgt spid="39833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83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8339">
                                            <p:txEl>
                                              <p:pRg st="3" end="3"/>
                                            </p:txEl>
                                          </p:spTgt>
                                        </p:tgtEl>
                                        <p:attrNameLst>
                                          <p:attrName>style.visibility</p:attrName>
                                        </p:attrNameLst>
                                      </p:cBhvr>
                                      <p:to>
                                        <p:strVal val="visible"/>
                                      </p:to>
                                    </p:set>
                                    <p:anim calcmode="lin" valueType="num">
                                      <p:cBhvr additive="base">
                                        <p:cTn id="25" dur="500" fill="hold"/>
                                        <p:tgtEl>
                                          <p:spTgt spid="39833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83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98339">
                                            <p:txEl>
                                              <p:pRg st="4" end="4"/>
                                            </p:txEl>
                                          </p:spTgt>
                                        </p:tgtEl>
                                        <p:attrNameLst>
                                          <p:attrName>style.visibility</p:attrName>
                                        </p:attrNameLst>
                                      </p:cBhvr>
                                      <p:to>
                                        <p:strVal val="visible"/>
                                      </p:to>
                                    </p:set>
                                    <p:anim calcmode="lin" valueType="num">
                                      <p:cBhvr additive="base">
                                        <p:cTn id="31" dur="500" fill="hold"/>
                                        <p:tgtEl>
                                          <p:spTgt spid="39833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983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98339">
                                            <p:txEl>
                                              <p:pRg st="5" end="5"/>
                                            </p:txEl>
                                          </p:spTgt>
                                        </p:tgtEl>
                                        <p:attrNameLst>
                                          <p:attrName>style.visibility</p:attrName>
                                        </p:attrNameLst>
                                      </p:cBhvr>
                                      <p:to>
                                        <p:strVal val="visible"/>
                                      </p:to>
                                    </p:set>
                                    <p:anim calcmode="lin" valueType="num">
                                      <p:cBhvr additive="base">
                                        <p:cTn id="37" dur="500" fill="hold"/>
                                        <p:tgtEl>
                                          <p:spTgt spid="39833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9833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1089025" y="160338"/>
            <a:ext cx="7345363" cy="792162"/>
          </a:xfrm>
        </p:spPr>
        <p:txBody>
          <a:bodyPr/>
          <a:lstStyle/>
          <a:p>
            <a:pPr eaLnBrk="1" hangingPunct="1"/>
            <a:r>
              <a:rPr lang="en-US" altLang="zh-CN" dirty="0">
                <a:solidFill>
                  <a:srgbClr val="333399"/>
                </a:solidFill>
                <a:latin typeface="Times New Roman" panose="02020603050405020304" pitchFamily="18" charset="0"/>
              </a:rPr>
              <a:t>Baidu</a:t>
            </a:r>
            <a:r>
              <a:rPr lang="zh-CN" altLang="en-US" dirty="0">
                <a:solidFill>
                  <a:srgbClr val="333399"/>
                </a:solidFill>
                <a:latin typeface="Times New Roman" panose="02020603050405020304" pitchFamily="18" charset="0"/>
              </a:rPr>
              <a:t>检索语法</a:t>
            </a:r>
            <a:r>
              <a:rPr lang="zh-CN" altLang="en-US" dirty="0">
                <a:latin typeface="Times New Roman" panose="02020603050405020304" pitchFamily="18" charset="0"/>
              </a:rPr>
              <a:t>（</a:t>
            </a:r>
            <a:r>
              <a:rPr lang="en-US" altLang="zh-CN" dirty="0">
                <a:latin typeface="Times New Roman" panose="02020603050405020304" pitchFamily="18" charset="0"/>
              </a:rPr>
              <a:t>cont.</a:t>
            </a:r>
            <a:r>
              <a:rPr lang="zh-CN" altLang="en-US" dirty="0">
                <a:latin typeface="Times New Roman" panose="02020603050405020304" pitchFamily="18" charset="0"/>
              </a:rPr>
              <a:t>）</a:t>
            </a:r>
          </a:p>
        </p:txBody>
      </p:sp>
      <p:sp>
        <p:nvSpPr>
          <p:cNvPr id="399363" name="Rectangle 3"/>
          <p:cNvSpPr>
            <a:spLocks noGrp="1" noChangeArrowheads="1"/>
          </p:cNvSpPr>
          <p:nvPr>
            <p:ph type="body" idx="1"/>
          </p:nvPr>
        </p:nvSpPr>
        <p:spPr>
          <a:xfrm>
            <a:off x="306387" y="1323975"/>
            <a:ext cx="8713788" cy="5114925"/>
          </a:xfrm>
        </p:spPr>
        <p:txBody>
          <a:bodyPr/>
          <a:lstStyle/>
          <a:p>
            <a:pPr eaLnBrk="1" hangingPunct="1"/>
            <a:r>
              <a:rPr lang="en-US" altLang="zh-CN" dirty="0">
                <a:solidFill>
                  <a:srgbClr val="0000FF"/>
                </a:solidFill>
              </a:rPr>
              <a:t>cache:[</a:t>
            </a:r>
            <a:r>
              <a:rPr lang="zh-CN" altLang="en-US" dirty="0">
                <a:solidFill>
                  <a:srgbClr val="0000FF"/>
                </a:solidFill>
              </a:rPr>
              <a:t>页面</a:t>
            </a:r>
            <a:r>
              <a:rPr lang="en-US" altLang="zh-CN" dirty="0">
                <a:solidFill>
                  <a:srgbClr val="0000FF"/>
                </a:solidFill>
              </a:rPr>
              <a:t>]</a:t>
            </a:r>
          </a:p>
          <a:p>
            <a:pPr lvl="1" eaLnBrk="1" hangingPunct="1"/>
            <a:r>
              <a:rPr lang="zh-CN" altLang="en-US" dirty="0"/>
              <a:t>用途：显示来自于</a:t>
            </a:r>
            <a:r>
              <a:rPr lang="en-US" altLang="zh-CN" dirty="0" err="1"/>
              <a:t>Baidu</a:t>
            </a:r>
            <a:r>
              <a:rPr lang="zh-CN" altLang="en-US" dirty="0"/>
              <a:t>快照的页面内容。对于查找最近被移出或当前不可用的页面时非常有用；</a:t>
            </a:r>
          </a:p>
          <a:p>
            <a:pPr lvl="1" eaLnBrk="1" hangingPunct="1"/>
            <a:r>
              <a:rPr lang="zh-CN" altLang="en-US" dirty="0"/>
              <a:t>示例：</a:t>
            </a:r>
            <a:r>
              <a:rPr lang="en-US" altLang="zh-CN" dirty="0" err="1"/>
              <a:t>cache:www.csdn.net</a:t>
            </a:r>
            <a:r>
              <a:rPr lang="en-US" altLang="zh-CN" dirty="0"/>
              <a:t> </a:t>
            </a:r>
            <a:r>
              <a:rPr lang="zh-CN" altLang="en-US" dirty="0"/>
              <a:t>（查找</a:t>
            </a:r>
            <a:r>
              <a:rPr lang="en-US" altLang="zh-CN" dirty="0"/>
              <a:t>www.csdn.net</a:t>
            </a:r>
            <a:r>
              <a:rPr lang="zh-CN" altLang="en-US" dirty="0"/>
              <a:t>中最近被</a:t>
            </a:r>
            <a:r>
              <a:rPr lang="en-US" altLang="zh-CN" dirty="0" err="1"/>
              <a:t>Baidu</a:t>
            </a:r>
            <a:r>
              <a:rPr lang="en-US" altLang="zh-CN" dirty="0"/>
              <a:t> </a:t>
            </a:r>
            <a:r>
              <a:rPr lang="zh-CN" altLang="en-US" dirty="0"/>
              <a:t>抓取的页面）。</a:t>
            </a:r>
          </a:p>
          <a:p>
            <a:pPr eaLnBrk="1" hangingPunct="1"/>
            <a:r>
              <a:rPr lang="en-US" altLang="zh-CN" dirty="0" err="1">
                <a:solidFill>
                  <a:srgbClr val="0000FF"/>
                </a:solidFill>
              </a:rPr>
              <a:t>filetype</a:t>
            </a:r>
            <a:r>
              <a:rPr lang="en-US" altLang="zh-CN" dirty="0">
                <a:solidFill>
                  <a:srgbClr val="0000FF"/>
                </a:solidFill>
              </a:rPr>
              <a:t>:[</a:t>
            </a:r>
            <a:r>
              <a:rPr lang="zh-CN" altLang="en-US" dirty="0">
                <a:solidFill>
                  <a:srgbClr val="0000FF"/>
                </a:solidFill>
              </a:rPr>
              <a:t>后缀</a:t>
            </a:r>
            <a:r>
              <a:rPr lang="en-US" altLang="zh-CN" dirty="0">
                <a:solidFill>
                  <a:srgbClr val="0000FF"/>
                </a:solidFill>
              </a:rPr>
              <a:t>]</a:t>
            </a:r>
          </a:p>
          <a:p>
            <a:pPr lvl="1" eaLnBrk="1" hangingPunct="1"/>
            <a:r>
              <a:rPr lang="zh-CN" altLang="en-US" dirty="0"/>
              <a:t>用途：检索特定类型的文件；</a:t>
            </a:r>
          </a:p>
          <a:p>
            <a:pPr lvl="1" eaLnBrk="1" hangingPunct="1"/>
            <a:r>
              <a:rPr lang="zh-CN" altLang="en-US" dirty="0"/>
              <a:t>示例：</a:t>
            </a:r>
            <a:r>
              <a:rPr lang="en-US" altLang="zh-CN" dirty="0" err="1"/>
              <a:t>site: </a:t>
            </a:r>
            <a:r>
              <a:rPr lang="en-US" altLang="zh-CN" dirty="0" err="1">
                <a:sym typeface="+mn-ea"/>
              </a:rPr>
              <a:t>csdn.net</a:t>
            </a:r>
            <a:r>
              <a:rPr lang="en-US" altLang="zh-CN" dirty="0">
                <a:sym typeface="+mn-ea"/>
              </a:rPr>
              <a:t>  filetype:ppt</a:t>
            </a:r>
            <a:r>
              <a:rPr lang="zh-CN" altLang="en-US" dirty="0"/>
              <a:t>（查找</a:t>
            </a:r>
            <a:r>
              <a:rPr lang="en-US" altLang="zh-CN" dirty="0"/>
              <a:t>www.csdn.net</a:t>
            </a:r>
            <a:r>
              <a:rPr lang="zh-CN" altLang="en-US" dirty="0"/>
              <a:t>中所有的</a:t>
            </a:r>
            <a:r>
              <a:rPr lang="en-US" altLang="zh-CN" dirty="0" err="1"/>
              <a:t>ppt</a:t>
            </a:r>
            <a:r>
              <a:rPr lang="zh-CN" altLang="en-US" dirty="0"/>
              <a:t>文件）</a:t>
            </a:r>
          </a:p>
          <a:p>
            <a:pPr lvl="1" eaLnBrk="1" hangingPunct="1"/>
            <a:r>
              <a:rPr lang="zh-CN" altLang="en-US" dirty="0">
                <a:solidFill>
                  <a:srgbClr val="FF0000"/>
                </a:solidFill>
              </a:rPr>
              <a:t>问题：查网络安全方面的</a:t>
            </a:r>
            <a:r>
              <a:rPr lang="en-US" altLang="zh-CN" dirty="0">
                <a:solidFill>
                  <a:srgbClr val="FF0000"/>
                </a:solidFill>
              </a:rPr>
              <a:t>PPT</a:t>
            </a:r>
            <a:r>
              <a:rPr lang="zh-CN" altLang="en-US" dirty="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363">
                                            <p:txEl>
                                              <p:pRg st="0" end="0"/>
                                            </p:txEl>
                                          </p:spTgt>
                                        </p:tgtEl>
                                        <p:attrNameLst>
                                          <p:attrName>style.visibility</p:attrName>
                                        </p:attrNameLst>
                                      </p:cBhvr>
                                      <p:to>
                                        <p:strVal val="visible"/>
                                      </p:to>
                                    </p:set>
                                    <p:anim calcmode="lin" valueType="num">
                                      <p:cBhvr additive="base">
                                        <p:cTn id="7" dur="500" fill="hold"/>
                                        <p:tgtEl>
                                          <p:spTgt spid="3993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93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9363">
                                            <p:txEl>
                                              <p:pRg st="1" end="1"/>
                                            </p:txEl>
                                          </p:spTgt>
                                        </p:tgtEl>
                                        <p:attrNameLst>
                                          <p:attrName>style.visibility</p:attrName>
                                        </p:attrNameLst>
                                      </p:cBhvr>
                                      <p:to>
                                        <p:strVal val="visible"/>
                                      </p:to>
                                    </p:set>
                                    <p:anim calcmode="lin" valueType="num">
                                      <p:cBhvr additive="base">
                                        <p:cTn id="13" dur="500" fill="hold"/>
                                        <p:tgtEl>
                                          <p:spTgt spid="3993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93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9363">
                                            <p:txEl>
                                              <p:pRg st="2" end="2"/>
                                            </p:txEl>
                                          </p:spTgt>
                                        </p:tgtEl>
                                        <p:attrNameLst>
                                          <p:attrName>style.visibility</p:attrName>
                                        </p:attrNameLst>
                                      </p:cBhvr>
                                      <p:to>
                                        <p:strVal val="visible"/>
                                      </p:to>
                                    </p:set>
                                    <p:anim calcmode="lin" valueType="num">
                                      <p:cBhvr additive="base">
                                        <p:cTn id="19" dur="500" fill="hold"/>
                                        <p:tgtEl>
                                          <p:spTgt spid="39936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93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9363">
                                            <p:txEl>
                                              <p:pRg st="3" end="3"/>
                                            </p:txEl>
                                          </p:spTgt>
                                        </p:tgtEl>
                                        <p:attrNameLst>
                                          <p:attrName>style.visibility</p:attrName>
                                        </p:attrNameLst>
                                      </p:cBhvr>
                                      <p:to>
                                        <p:strVal val="visible"/>
                                      </p:to>
                                    </p:set>
                                    <p:anim calcmode="lin" valueType="num">
                                      <p:cBhvr additive="base">
                                        <p:cTn id="25" dur="500" fill="hold"/>
                                        <p:tgtEl>
                                          <p:spTgt spid="39936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93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99363">
                                            <p:txEl>
                                              <p:pRg st="4" end="4"/>
                                            </p:txEl>
                                          </p:spTgt>
                                        </p:tgtEl>
                                        <p:attrNameLst>
                                          <p:attrName>style.visibility</p:attrName>
                                        </p:attrNameLst>
                                      </p:cBhvr>
                                      <p:to>
                                        <p:strVal val="visible"/>
                                      </p:to>
                                    </p:set>
                                    <p:anim calcmode="lin" valueType="num">
                                      <p:cBhvr additive="base">
                                        <p:cTn id="31" dur="500" fill="hold"/>
                                        <p:tgtEl>
                                          <p:spTgt spid="39936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993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99363">
                                            <p:txEl>
                                              <p:pRg st="5" end="5"/>
                                            </p:txEl>
                                          </p:spTgt>
                                        </p:tgtEl>
                                        <p:attrNameLst>
                                          <p:attrName>style.visibility</p:attrName>
                                        </p:attrNameLst>
                                      </p:cBhvr>
                                      <p:to>
                                        <p:strVal val="visible"/>
                                      </p:to>
                                    </p:set>
                                    <p:anim calcmode="lin" valueType="num">
                                      <p:cBhvr additive="base">
                                        <p:cTn id="37" dur="500" fill="hold"/>
                                        <p:tgtEl>
                                          <p:spTgt spid="39936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9936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99363">
                                            <p:txEl>
                                              <p:pRg st="6" end="6"/>
                                            </p:txEl>
                                          </p:spTgt>
                                        </p:tgtEl>
                                        <p:attrNameLst>
                                          <p:attrName>style.visibility</p:attrName>
                                        </p:attrNameLst>
                                      </p:cBhvr>
                                      <p:to>
                                        <p:strVal val="visible"/>
                                      </p:to>
                                    </p:set>
                                    <p:anim calcmode="lin" valueType="num">
                                      <p:cBhvr additive="base">
                                        <p:cTn id="43" dur="500" fill="hold"/>
                                        <p:tgtEl>
                                          <p:spTgt spid="39936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9936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1082675" y="215900"/>
            <a:ext cx="7380288" cy="792163"/>
          </a:xfrm>
        </p:spPr>
        <p:txBody>
          <a:bodyPr/>
          <a:lstStyle/>
          <a:p>
            <a:pPr eaLnBrk="1" hangingPunct="1"/>
            <a:r>
              <a:rPr lang="en-US" altLang="zh-CN" sz="3600" dirty="0" err="1">
                <a:latin typeface="Times New Roman" panose="02020603050405020304" pitchFamily="18" charset="0"/>
              </a:rPr>
              <a:t>Baidu</a:t>
            </a:r>
            <a:r>
              <a:rPr lang="zh-CN" altLang="en-US" sz="3600" dirty="0">
                <a:latin typeface="Times New Roman" panose="02020603050405020304" pitchFamily="18" charset="0"/>
              </a:rPr>
              <a:t>的重要检索命令（</a:t>
            </a:r>
            <a:r>
              <a:rPr lang="en-US" altLang="zh-CN" sz="3600" dirty="0">
                <a:latin typeface="Times New Roman" panose="02020603050405020304" pitchFamily="18" charset="0"/>
              </a:rPr>
              <a:t>cont.</a:t>
            </a:r>
            <a:r>
              <a:rPr lang="zh-CN" altLang="en-US" sz="3600" dirty="0">
                <a:latin typeface="Times New Roman" panose="02020603050405020304" pitchFamily="18" charset="0"/>
              </a:rPr>
              <a:t>）</a:t>
            </a:r>
          </a:p>
        </p:txBody>
      </p:sp>
      <p:sp>
        <p:nvSpPr>
          <p:cNvPr id="400387" name="Rectangle 3"/>
          <p:cNvSpPr>
            <a:spLocks noGrp="1" noChangeArrowheads="1"/>
          </p:cNvSpPr>
          <p:nvPr>
            <p:ph type="body" idx="1"/>
          </p:nvPr>
        </p:nvSpPr>
        <p:spPr/>
        <p:txBody>
          <a:bodyPr/>
          <a:lstStyle/>
          <a:p>
            <a:pPr eaLnBrk="1" hangingPunct="1"/>
            <a:r>
              <a:rPr lang="en-US" altLang="zh-CN" dirty="0"/>
              <a:t>Not</a:t>
            </a:r>
            <a:r>
              <a:rPr lang="zh-CN" altLang="en-US" dirty="0"/>
              <a:t>（－）</a:t>
            </a:r>
          </a:p>
          <a:p>
            <a:pPr lvl="1" eaLnBrk="1" hangingPunct="1"/>
            <a:r>
              <a:rPr lang="zh-CN" altLang="en-US" dirty="0"/>
              <a:t>用途：过滤</a:t>
            </a:r>
            <a:r>
              <a:rPr lang="en-US" altLang="zh-CN" dirty="0"/>
              <a:t>Web</a:t>
            </a:r>
            <a:r>
              <a:rPr lang="zh-CN" altLang="en-US" dirty="0"/>
              <a:t>页面中所包含的特定条件；</a:t>
            </a:r>
          </a:p>
          <a:p>
            <a:pPr lvl="1" eaLnBrk="1" hangingPunct="1"/>
            <a:r>
              <a:rPr lang="zh-CN" altLang="en-US" dirty="0"/>
              <a:t>示例：</a:t>
            </a:r>
            <a:r>
              <a:rPr lang="en-US" altLang="zh-CN" dirty="0"/>
              <a:t>dolphins –football</a:t>
            </a:r>
            <a:r>
              <a:rPr lang="zh-CN" altLang="en-US" dirty="0"/>
              <a:t>。</a:t>
            </a:r>
          </a:p>
          <a:p>
            <a:pPr eaLnBrk="1" hangingPunct="1"/>
            <a:r>
              <a:rPr lang="en-US" altLang="zh-CN" dirty="0"/>
              <a:t>Plus</a:t>
            </a:r>
            <a:r>
              <a:rPr lang="zh-CN" altLang="en-US" dirty="0"/>
              <a:t>（</a:t>
            </a:r>
            <a:r>
              <a:rPr lang="en-US" altLang="zh-CN" dirty="0"/>
              <a:t>+</a:t>
            </a:r>
            <a:r>
              <a:rPr lang="zh-CN" altLang="en-US" dirty="0"/>
              <a:t>）</a:t>
            </a:r>
          </a:p>
          <a:p>
            <a:pPr lvl="1" eaLnBrk="1" hangingPunct="1"/>
            <a:r>
              <a:rPr lang="zh-CN" altLang="en-US" dirty="0"/>
              <a:t>用途：告诉</a:t>
            </a:r>
            <a:r>
              <a:rPr lang="en-US" altLang="zh-CN" dirty="0" err="1">
                <a:latin typeface="Times New Roman" panose="02020603050405020304" pitchFamily="18" charset="0"/>
              </a:rPr>
              <a:t>Baidu</a:t>
            </a:r>
            <a:r>
              <a:rPr lang="zh-CN" altLang="en-US" dirty="0"/>
              <a:t>不应该把某个词过滤掉（</a:t>
            </a:r>
            <a:r>
              <a:rPr lang="zh-CN" altLang="en-US" dirty="0">
                <a:solidFill>
                  <a:srgbClr val="FF0000"/>
                </a:solidFill>
              </a:rPr>
              <a:t>注意：告诉</a:t>
            </a:r>
            <a:r>
              <a:rPr lang="en-US" altLang="zh-CN" dirty="0" err="1">
                <a:solidFill>
                  <a:srgbClr val="FF0000"/>
                </a:solidFill>
              </a:rPr>
              <a:t>Baidu</a:t>
            </a:r>
            <a:r>
              <a:rPr lang="zh-CN" altLang="en-US" dirty="0">
                <a:solidFill>
                  <a:srgbClr val="FF0000"/>
                </a:solidFill>
              </a:rPr>
              <a:t>所有的页面都要包含某个条件</a:t>
            </a:r>
            <a:r>
              <a:rPr lang="zh-CN" altLang="en-US" dirty="0"/>
              <a:t>）；</a:t>
            </a:r>
          </a:p>
          <a:p>
            <a:pPr lvl="1" eaLnBrk="1" hangingPunct="1"/>
            <a:r>
              <a:rPr lang="zh-CN" altLang="en-US" dirty="0"/>
              <a:t>示例：</a:t>
            </a:r>
            <a:r>
              <a:rPr lang="en-US" altLang="zh-CN" dirty="0" err="1"/>
              <a:t>site:tongji.edu.cn</a:t>
            </a:r>
            <a:r>
              <a:rPr lang="en-US" altLang="zh-CN" dirty="0"/>
              <a:t> +how +the</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0387">
                                            <p:txEl>
                                              <p:pRg st="0" end="0"/>
                                            </p:txEl>
                                          </p:spTgt>
                                        </p:tgtEl>
                                        <p:attrNameLst>
                                          <p:attrName>style.visibility</p:attrName>
                                        </p:attrNameLst>
                                      </p:cBhvr>
                                      <p:to>
                                        <p:strVal val="visible"/>
                                      </p:to>
                                    </p:set>
                                    <p:anim calcmode="lin" valueType="num">
                                      <p:cBhvr additive="base">
                                        <p:cTn id="7" dur="500" fill="hold"/>
                                        <p:tgtEl>
                                          <p:spTgt spid="4003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03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0387">
                                            <p:txEl>
                                              <p:pRg st="1" end="1"/>
                                            </p:txEl>
                                          </p:spTgt>
                                        </p:tgtEl>
                                        <p:attrNameLst>
                                          <p:attrName>style.visibility</p:attrName>
                                        </p:attrNameLst>
                                      </p:cBhvr>
                                      <p:to>
                                        <p:strVal val="visible"/>
                                      </p:to>
                                    </p:set>
                                    <p:anim calcmode="lin" valueType="num">
                                      <p:cBhvr additive="base">
                                        <p:cTn id="13" dur="500" fill="hold"/>
                                        <p:tgtEl>
                                          <p:spTgt spid="4003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03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00387">
                                            <p:txEl>
                                              <p:pRg st="2" end="2"/>
                                            </p:txEl>
                                          </p:spTgt>
                                        </p:tgtEl>
                                        <p:attrNameLst>
                                          <p:attrName>style.visibility</p:attrName>
                                        </p:attrNameLst>
                                      </p:cBhvr>
                                      <p:to>
                                        <p:strVal val="visible"/>
                                      </p:to>
                                    </p:set>
                                    <p:anim calcmode="lin" valueType="num">
                                      <p:cBhvr additive="base">
                                        <p:cTn id="19" dur="500" fill="hold"/>
                                        <p:tgtEl>
                                          <p:spTgt spid="40038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03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00387">
                                            <p:txEl>
                                              <p:pRg st="3" end="3"/>
                                            </p:txEl>
                                          </p:spTgt>
                                        </p:tgtEl>
                                        <p:attrNameLst>
                                          <p:attrName>style.visibility</p:attrName>
                                        </p:attrNameLst>
                                      </p:cBhvr>
                                      <p:to>
                                        <p:strVal val="visible"/>
                                      </p:to>
                                    </p:set>
                                    <p:anim calcmode="lin" valueType="num">
                                      <p:cBhvr additive="base">
                                        <p:cTn id="25" dur="500" fill="hold"/>
                                        <p:tgtEl>
                                          <p:spTgt spid="40038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03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00387">
                                            <p:txEl>
                                              <p:pRg st="4" end="4"/>
                                            </p:txEl>
                                          </p:spTgt>
                                        </p:tgtEl>
                                        <p:attrNameLst>
                                          <p:attrName>style.visibility</p:attrName>
                                        </p:attrNameLst>
                                      </p:cBhvr>
                                      <p:to>
                                        <p:strVal val="visible"/>
                                      </p:to>
                                    </p:set>
                                    <p:anim calcmode="lin" valueType="num">
                                      <p:cBhvr additive="base">
                                        <p:cTn id="31" dur="500" fill="hold"/>
                                        <p:tgtEl>
                                          <p:spTgt spid="40038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0038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00387">
                                            <p:txEl>
                                              <p:pRg st="5" end="5"/>
                                            </p:txEl>
                                          </p:spTgt>
                                        </p:tgtEl>
                                        <p:attrNameLst>
                                          <p:attrName>style.visibility</p:attrName>
                                        </p:attrNameLst>
                                      </p:cBhvr>
                                      <p:to>
                                        <p:strVal val="visible"/>
                                      </p:to>
                                    </p:set>
                                    <p:anim calcmode="lin" valueType="num">
                                      <p:cBhvr additive="base">
                                        <p:cTn id="37" dur="500" fill="hold"/>
                                        <p:tgtEl>
                                          <p:spTgt spid="40038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0038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zh-CN" altLang="en-US"/>
              <a:t>示例：</a:t>
            </a:r>
          </a:p>
        </p:txBody>
      </p:sp>
      <p:sp>
        <p:nvSpPr>
          <p:cNvPr id="401411" name="Rectangle 3"/>
          <p:cNvSpPr>
            <a:spLocks noGrp="1" noChangeArrowheads="1"/>
          </p:cNvSpPr>
          <p:nvPr>
            <p:ph type="body" idx="1"/>
          </p:nvPr>
        </p:nvSpPr>
        <p:spPr>
          <a:xfrm>
            <a:off x="503237" y="2513013"/>
            <a:ext cx="8202613" cy="3659187"/>
          </a:xfrm>
        </p:spPr>
        <p:txBody>
          <a:bodyPr/>
          <a:lstStyle/>
          <a:p>
            <a:pPr eaLnBrk="1" hangingPunct="1">
              <a:lnSpc>
                <a:spcPct val="100000"/>
              </a:lnSpc>
              <a:spcBef>
                <a:spcPts val="0"/>
              </a:spcBef>
            </a:pPr>
            <a:r>
              <a:rPr lang="zh-CN" altLang="en-US" sz="2400" dirty="0"/>
              <a:t>示例</a:t>
            </a:r>
            <a:r>
              <a:rPr lang="en-US" altLang="zh-CN" sz="2400" dirty="0"/>
              <a:t>1</a:t>
            </a:r>
            <a:r>
              <a:rPr lang="zh-CN" altLang="en-US" sz="2400" dirty="0"/>
              <a:t>：</a:t>
            </a:r>
          </a:p>
          <a:p>
            <a:pPr eaLnBrk="1" hangingPunct="1">
              <a:lnSpc>
                <a:spcPct val="100000"/>
              </a:lnSpc>
              <a:spcBef>
                <a:spcPts val="0"/>
              </a:spcBef>
            </a:pPr>
            <a:r>
              <a:rPr lang="zh-CN" altLang="en-US" sz="2400" dirty="0"/>
              <a:t>site:tongji.edu.cn  + 新冠病毒</a:t>
            </a:r>
          </a:p>
          <a:p>
            <a:pPr eaLnBrk="1" hangingPunct="1">
              <a:lnSpc>
                <a:spcPct val="100000"/>
              </a:lnSpc>
              <a:spcBef>
                <a:spcPts val="0"/>
              </a:spcBef>
            </a:pPr>
            <a:r>
              <a:rPr lang="zh-CN" altLang="en-US" sz="2400" dirty="0"/>
              <a:t>示例</a:t>
            </a:r>
            <a:r>
              <a:rPr lang="en-US" altLang="zh-CN" sz="2400" dirty="0"/>
              <a:t>2:</a:t>
            </a:r>
            <a:endParaRPr lang="zh-CN" altLang="en-US" sz="2400" dirty="0"/>
          </a:p>
          <a:p>
            <a:pPr lvl="1" eaLnBrk="1" hangingPunct="1">
              <a:lnSpc>
                <a:spcPct val="100000"/>
              </a:lnSpc>
              <a:spcBef>
                <a:spcPts val="0"/>
              </a:spcBef>
            </a:pPr>
            <a:r>
              <a:rPr lang="zh-CN" altLang="en-US" sz="2000" dirty="0"/>
              <a:t>检索</a:t>
            </a:r>
            <a:r>
              <a:rPr lang="en-US" altLang="zh-CN" sz="2000" dirty="0"/>
              <a:t>”</a:t>
            </a:r>
            <a:r>
              <a:rPr lang="en-US" altLang="zh-CN" sz="2000" dirty="0" err="1"/>
              <a:t>site:tongji.edu.cn filetype:xls</a:t>
            </a:r>
            <a:r>
              <a:rPr lang="en-US" altLang="zh-CN" sz="2000" dirty="0"/>
              <a:t> </a:t>
            </a:r>
            <a:r>
              <a:rPr lang="zh-CN" altLang="en-US" sz="2000" dirty="0"/>
              <a:t>”；</a:t>
            </a:r>
          </a:p>
          <a:p>
            <a:pPr lvl="1" eaLnBrk="1" hangingPunct="1">
              <a:lnSpc>
                <a:spcPct val="100000"/>
              </a:lnSpc>
              <a:spcBef>
                <a:spcPts val="0"/>
              </a:spcBef>
            </a:pPr>
            <a:r>
              <a:rPr lang="zh-CN" altLang="en-US" sz="2000" dirty="0"/>
              <a:t>目的：查找站点上含有学号的</a:t>
            </a:r>
            <a:r>
              <a:rPr lang="en-US" altLang="zh-CN" sz="2000" dirty="0"/>
              <a:t>Excel</a:t>
            </a:r>
            <a:r>
              <a:rPr lang="zh-CN" altLang="en-US" sz="2000" dirty="0"/>
              <a:t>表单。</a:t>
            </a:r>
          </a:p>
          <a:p>
            <a:pPr eaLnBrk="1" hangingPunct="1">
              <a:lnSpc>
                <a:spcPct val="100000"/>
              </a:lnSpc>
              <a:spcBef>
                <a:spcPts val="0"/>
              </a:spcBef>
            </a:pP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1411">
                                            <p:txEl>
                                              <p:pRg st="0" end="0"/>
                                            </p:txEl>
                                          </p:spTgt>
                                        </p:tgtEl>
                                        <p:attrNameLst>
                                          <p:attrName>style.visibility</p:attrName>
                                        </p:attrNameLst>
                                      </p:cBhvr>
                                      <p:to>
                                        <p:strVal val="visible"/>
                                      </p:to>
                                    </p:set>
                                    <p:anim calcmode="lin" valueType="num">
                                      <p:cBhvr additive="base">
                                        <p:cTn id="7" dur="500" fill="hold"/>
                                        <p:tgtEl>
                                          <p:spTgt spid="4014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14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1411">
                                            <p:txEl>
                                              <p:pRg st="1" end="1"/>
                                            </p:txEl>
                                          </p:spTgt>
                                        </p:tgtEl>
                                        <p:attrNameLst>
                                          <p:attrName>style.visibility</p:attrName>
                                        </p:attrNameLst>
                                      </p:cBhvr>
                                      <p:to>
                                        <p:strVal val="visible"/>
                                      </p:to>
                                    </p:set>
                                    <p:anim calcmode="lin" valueType="num">
                                      <p:cBhvr additive="base">
                                        <p:cTn id="13" dur="500" fill="hold"/>
                                        <p:tgtEl>
                                          <p:spTgt spid="4014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14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01411">
                                            <p:txEl>
                                              <p:pRg st="2" end="2"/>
                                            </p:txEl>
                                          </p:spTgt>
                                        </p:tgtEl>
                                        <p:attrNameLst>
                                          <p:attrName>style.visibility</p:attrName>
                                        </p:attrNameLst>
                                      </p:cBhvr>
                                      <p:to>
                                        <p:strVal val="visible"/>
                                      </p:to>
                                    </p:set>
                                    <p:anim calcmode="lin" valueType="num">
                                      <p:cBhvr additive="base">
                                        <p:cTn id="19" dur="500" fill="hold"/>
                                        <p:tgtEl>
                                          <p:spTgt spid="4014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14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01411">
                                            <p:txEl>
                                              <p:pRg st="3" end="3"/>
                                            </p:txEl>
                                          </p:spTgt>
                                        </p:tgtEl>
                                        <p:attrNameLst>
                                          <p:attrName>style.visibility</p:attrName>
                                        </p:attrNameLst>
                                      </p:cBhvr>
                                      <p:to>
                                        <p:strVal val="visible"/>
                                      </p:to>
                                    </p:set>
                                    <p:anim calcmode="lin" valueType="num">
                                      <p:cBhvr additive="base">
                                        <p:cTn id="25" dur="500" fill="hold"/>
                                        <p:tgtEl>
                                          <p:spTgt spid="4014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14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01411">
                                            <p:txEl>
                                              <p:pRg st="4" end="4"/>
                                            </p:txEl>
                                          </p:spTgt>
                                        </p:tgtEl>
                                        <p:attrNameLst>
                                          <p:attrName>style.visibility</p:attrName>
                                        </p:attrNameLst>
                                      </p:cBhvr>
                                      <p:to>
                                        <p:strVal val="visible"/>
                                      </p:to>
                                    </p:set>
                                    <p:anim calcmode="lin" valueType="num">
                                      <p:cBhvr additive="base">
                                        <p:cTn id="31" dur="500" fill="hold"/>
                                        <p:tgtEl>
                                          <p:spTgt spid="40141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014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a:t>找目标</a:t>
            </a:r>
          </a:p>
        </p:txBody>
      </p:sp>
      <p:sp>
        <p:nvSpPr>
          <p:cNvPr id="27651" name="内容占位符 2"/>
          <p:cNvSpPr>
            <a:spLocks noGrp="1"/>
          </p:cNvSpPr>
          <p:nvPr>
            <p:ph idx="1"/>
          </p:nvPr>
        </p:nvSpPr>
        <p:spPr/>
        <p:txBody>
          <a:bodyPr/>
          <a:lstStyle/>
          <a:p>
            <a:r>
              <a:rPr lang="zh-CN" altLang="en-US"/>
              <a:t>如何找网络上的一台主机或联网设备？</a:t>
            </a:r>
          </a:p>
          <a:p>
            <a:pPr marL="0" indent="0">
              <a:buNone/>
            </a:pPr>
            <a:r>
              <a:rPr lang="en-US" altLang="zh-CN"/>
              <a:t>  www.shodan.io   </a:t>
            </a:r>
            <a:r>
              <a:rPr lang="zh-CN" altLang="en-US"/>
              <a:t>撒旦</a:t>
            </a:r>
          </a:p>
          <a:p>
            <a:r>
              <a:rPr lang="zh-CN" altLang="en-US"/>
              <a:t>Shodan 是一个搜索引擎，但它与 Google 这种搜索网址的搜索引擎不同，Shodan 是用来搜索网络空间中在线设备的，你可以通过 Shodan 搜索指定的设备，或者搜索特定类型的设备</a:t>
            </a:r>
          </a:p>
          <a:p>
            <a:pPr marL="0" indent="0">
              <a:buNone/>
            </a:pPr>
            <a:r>
              <a:rPr lang="en-US" altLang="zh-CN"/>
              <a:t>(Shodan is the world's first search engine for Internet-connected devices)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dirty="0"/>
              <a:t>Shodan(</a:t>
            </a:r>
            <a:r>
              <a:rPr lang="zh-CN" altLang="en-US" dirty="0"/>
              <a:t>撒旦）</a:t>
            </a:r>
          </a:p>
        </p:txBody>
      </p:sp>
      <p:sp>
        <p:nvSpPr>
          <p:cNvPr id="28675" name="内容占位符 2"/>
          <p:cNvSpPr>
            <a:spLocks noGrp="1"/>
          </p:cNvSpPr>
          <p:nvPr>
            <p:ph idx="1"/>
          </p:nvPr>
        </p:nvSpPr>
        <p:spPr/>
        <p:txBody>
          <a:bodyPr/>
          <a:lstStyle/>
          <a:p>
            <a:pPr marL="342900" lvl="1" indent="-342900">
              <a:lnSpc>
                <a:spcPct val="115000"/>
              </a:lnSpc>
              <a:spcAft>
                <a:spcPct val="10000"/>
              </a:spcAft>
              <a:buClr>
                <a:srgbClr val="FF0000"/>
              </a:buClr>
              <a:buFont typeface="Wingdings" panose="05000000000000000000" pitchFamily="2" charset="2"/>
              <a:buChar char="v"/>
            </a:pPr>
            <a:r>
              <a:rPr lang="zh-CN" altLang="en-US"/>
              <a:t>联网设备搜索引擎</a:t>
            </a:r>
            <a:r>
              <a:rPr lang="en-US" altLang="zh-CN"/>
              <a:t>(</a:t>
            </a:r>
            <a:r>
              <a:rPr lang="en-US" altLang="zh-CN">
                <a:hlinkClick r:id="rId2"/>
              </a:rPr>
              <a:t>http://www.</a:t>
            </a:r>
            <a:r>
              <a:rPr lang="en-US" altLang="zh-CN">
                <a:solidFill>
                  <a:srgbClr val="FF0000"/>
                </a:solidFill>
                <a:hlinkClick r:id="rId2"/>
              </a:rPr>
              <a:t>shodan</a:t>
            </a:r>
            <a:r>
              <a:rPr lang="en-US" altLang="zh-CN">
                <a:hlinkClick r:id="rId2"/>
              </a:rPr>
              <a:t>.io</a:t>
            </a:r>
            <a:r>
              <a:rPr lang="en-US" altLang="zh-CN"/>
              <a:t>)</a:t>
            </a:r>
          </a:p>
          <a:p>
            <a:endParaRPr lang="zh-CN" altLang="en-US"/>
          </a:p>
        </p:txBody>
      </p:sp>
      <p:pic>
        <p:nvPicPr>
          <p:cNvPr id="28677" name="Picture 2"/>
          <p:cNvPicPr>
            <a:picLocks noChangeAspect="1" noChangeArrowheads="1"/>
          </p:cNvPicPr>
          <p:nvPr/>
        </p:nvPicPr>
        <p:blipFill>
          <a:blip r:embed="rId3" cstate="print"/>
          <a:srcRect/>
          <a:stretch>
            <a:fillRect/>
          </a:stretch>
        </p:blipFill>
        <p:spPr bwMode="auto">
          <a:xfrm>
            <a:off x="5929313" y="1785938"/>
            <a:ext cx="2743200" cy="2974975"/>
          </a:xfrm>
          <a:prstGeom prst="rect">
            <a:avLst/>
          </a:prstGeom>
          <a:noFill/>
          <a:ln w="9525">
            <a:noFill/>
            <a:miter lim="800000"/>
            <a:headEnd/>
            <a:tailEnd/>
          </a:ln>
        </p:spPr>
      </p:pic>
      <p:pic>
        <p:nvPicPr>
          <p:cNvPr id="28678" name="图片 1"/>
          <p:cNvPicPr>
            <a:picLocks noChangeAspect="1" noChangeArrowheads="1"/>
          </p:cNvPicPr>
          <p:nvPr/>
        </p:nvPicPr>
        <p:blipFill>
          <a:blip r:embed="rId4" cstate="print"/>
          <a:srcRect/>
          <a:stretch>
            <a:fillRect/>
          </a:stretch>
        </p:blipFill>
        <p:spPr bwMode="auto">
          <a:xfrm>
            <a:off x="428625" y="1857375"/>
            <a:ext cx="5280025" cy="2895600"/>
          </a:xfrm>
          <a:prstGeom prst="rect">
            <a:avLst/>
          </a:prstGeom>
          <a:noFill/>
          <a:ln w="9525">
            <a:noFill/>
            <a:miter lim="800000"/>
            <a:headEnd/>
            <a:tailEnd/>
          </a:ln>
        </p:spPr>
      </p:pic>
      <p:pic>
        <p:nvPicPr>
          <p:cNvPr id="7" name="图片 6" descr="shodan.jpg"/>
          <p:cNvPicPr>
            <a:picLocks noChangeAspect="1"/>
          </p:cNvPicPr>
          <p:nvPr/>
        </p:nvPicPr>
        <p:blipFill>
          <a:blip r:embed="rId5" cstate="print"/>
          <a:srcRect/>
          <a:stretch>
            <a:fillRect/>
          </a:stretch>
        </p:blipFill>
        <p:spPr bwMode="auto">
          <a:xfrm>
            <a:off x="0" y="1643063"/>
            <a:ext cx="9144000" cy="48942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zh-CN" altLang="en-US"/>
              <a:t>网络侦察的目的</a:t>
            </a:r>
          </a:p>
        </p:txBody>
      </p:sp>
      <p:sp>
        <p:nvSpPr>
          <p:cNvPr id="403459" name="Rectangle 3"/>
          <p:cNvSpPr>
            <a:spLocks noGrp="1" noChangeArrowheads="1"/>
          </p:cNvSpPr>
          <p:nvPr>
            <p:ph type="body" idx="1"/>
          </p:nvPr>
        </p:nvSpPr>
        <p:spPr>
          <a:xfrm>
            <a:off x="200025" y="1101725"/>
            <a:ext cx="8101429" cy="4114800"/>
          </a:xfrm>
        </p:spPr>
        <p:txBody>
          <a:bodyPr/>
          <a:lstStyle/>
          <a:p>
            <a:pPr eaLnBrk="1" hangingPunct="1">
              <a:lnSpc>
                <a:spcPct val="150000"/>
              </a:lnSpc>
            </a:pPr>
            <a:r>
              <a:rPr lang="zh-CN" altLang="en-US" dirty="0"/>
              <a:t>网络侦察：</a:t>
            </a:r>
            <a:r>
              <a:rPr lang="zh-CN" altLang="en-US" sz="2400" dirty="0"/>
              <a:t>识别潜在的目标系统，确认目标系统适合何种类型的攻击。</a:t>
            </a:r>
          </a:p>
          <a:p>
            <a:pPr eaLnBrk="1" hangingPunct="1">
              <a:lnSpc>
                <a:spcPct val="150000"/>
              </a:lnSpc>
            </a:pPr>
            <a:r>
              <a:rPr lang="zh-CN" altLang="en-US" dirty="0"/>
              <a:t>侦察分为两类：被动侦察与主动侦察</a:t>
            </a:r>
            <a:endParaRPr lang="en-US" altLang="zh-CN" dirty="0"/>
          </a:p>
          <a:p>
            <a:pPr marL="0" indent="0" eaLnBrk="1" hangingPunct="1">
              <a:lnSpc>
                <a:spcPct val="150000"/>
              </a:lnSpc>
              <a:buNone/>
            </a:pPr>
            <a:r>
              <a:rPr lang="zh-CN" altLang="en-US" sz="2400" dirty="0"/>
              <a:t>被动侦察：一般是指分析公开的信息，在获取这些信息时，测试者或攻击者不会与目标</a:t>
            </a:r>
            <a:r>
              <a:rPr lang="zh-CN" altLang="en-US" sz="2400" dirty="0" smtClean="0"/>
              <a:t>交互，</a:t>
            </a:r>
            <a:r>
              <a:rPr lang="zh-CN" altLang="en-US" sz="2400" dirty="0"/>
              <a:t>请求和活动不会被日志记录，也无法直接定位测试者。</a:t>
            </a:r>
            <a:endParaRPr lang="en-US" altLang="zh-CN" sz="2400" dirty="0"/>
          </a:p>
          <a:p>
            <a:pPr marL="0" indent="0" eaLnBrk="1" hangingPunct="1">
              <a:lnSpc>
                <a:spcPct val="150000"/>
              </a:lnSpc>
              <a:buNone/>
            </a:pPr>
            <a:r>
              <a:rPr lang="zh-CN" altLang="en-US" sz="2400" dirty="0"/>
              <a:t>主动侦察：对目标直接查询或与目标直接交互的活动（如扫描），这些活动会触发报警，被攻击的目标会获得攻击者的</a:t>
            </a:r>
            <a:r>
              <a:rPr lang="en-US" altLang="zh-CN" sz="2400" dirty="0"/>
              <a:t>IP</a:t>
            </a:r>
            <a:r>
              <a:rPr lang="zh-CN" altLang="en-US" sz="2400" dirty="0"/>
              <a:t>地址。</a:t>
            </a:r>
            <a:endParaRPr lang="en-US" altLang="zh-CN" sz="2400" dirty="0"/>
          </a:p>
          <a:p>
            <a:pPr marL="0" indent="0" eaLnBrk="1" hangingPunct="1">
              <a:lnSpc>
                <a:spcPct val="150000"/>
              </a:lnSpc>
              <a:buNone/>
            </a:pPr>
            <a:endParaRPr lang="en-US" altLang="zh-CN" sz="2400" dirty="0"/>
          </a:p>
          <a:p>
            <a:pPr marL="0" indent="0" eaLnBrk="1" hangingPunct="1">
              <a:lnSpc>
                <a:spcPct val="150000"/>
              </a:lnSpc>
              <a:buNone/>
            </a:pPr>
            <a:endParaRPr lang="en-US" altLang="zh-CN" sz="2400" dirty="0"/>
          </a:p>
          <a:p>
            <a:pPr eaLnBrk="1" hangingPunct="1">
              <a:lnSpc>
                <a:spcPct val="150000"/>
              </a:lnSpc>
            </a:pPr>
            <a:endParaRPr lang="zh-CN" altLang="en-US" dirty="0"/>
          </a:p>
          <a:p>
            <a:pPr lvl="1" eaLnBrk="1" hangingPunct="1">
              <a:lnSpc>
                <a:spcPct val="150000"/>
              </a:lnSpc>
            </a:pPr>
            <a:endParaRPr lang="zh-CN" altLang="en-US" dirty="0"/>
          </a:p>
          <a:p>
            <a:pPr eaLnBrk="1" hangingPunct="1">
              <a:lnSpc>
                <a:spcPct val="150000"/>
              </a:lnSpc>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3459">
                                            <p:txEl>
                                              <p:pRg st="0" end="0"/>
                                            </p:txEl>
                                          </p:spTgt>
                                        </p:tgtEl>
                                        <p:attrNameLst>
                                          <p:attrName>style.visibility</p:attrName>
                                        </p:attrNameLst>
                                      </p:cBhvr>
                                      <p:to>
                                        <p:strVal val="visible"/>
                                      </p:to>
                                    </p:set>
                                    <p:anim calcmode="lin" valueType="num">
                                      <p:cBhvr additive="base">
                                        <p:cTn id="7" dur="500" fill="hold"/>
                                        <p:tgtEl>
                                          <p:spTgt spid="4034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34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3459">
                                            <p:txEl>
                                              <p:pRg st="1" end="1"/>
                                            </p:txEl>
                                          </p:spTgt>
                                        </p:tgtEl>
                                        <p:attrNameLst>
                                          <p:attrName>style.visibility</p:attrName>
                                        </p:attrNameLst>
                                      </p:cBhvr>
                                      <p:to>
                                        <p:strVal val="visible"/>
                                      </p:to>
                                    </p:set>
                                    <p:anim calcmode="lin" valueType="num">
                                      <p:cBhvr additive="base">
                                        <p:cTn id="13" dur="500" fill="hold"/>
                                        <p:tgtEl>
                                          <p:spTgt spid="4034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34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03459">
                                            <p:txEl>
                                              <p:pRg st="2" end="2"/>
                                            </p:txEl>
                                          </p:spTgt>
                                        </p:tgtEl>
                                        <p:attrNameLst>
                                          <p:attrName>style.visibility</p:attrName>
                                        </p:attrNameLst>
                                      </p:cBhvr>
                                      <p:to>
                                        <p:strVal val="visible"/>
                                      </p:to>
                                    </p:set>
                                    <p:anim calcmode="lin" valueType="num">
                                      <p:cBhvr additive="base">
                                        <p:cTn id="19" dur="500" fill="hold"/>
                                        <p:tgtEl>
                                          <p:spTgt spid="40345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34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03459">
                                            <p:txEl>
                                              <p:pRg st="3" end="3"/>
                                            </p:txEl>
                                          </p:spTgt>
                                        </p:tgtEl>
                                        <p:attrNameLst>
                                          <p:attrName>style.visibility</p:attrName>
                                        </p:attrNameLst>
                                      </p:cBhvr>
                                      <p:to>
                                        <p:strVal val="visible"/>
                                      </p:to>
                                    </p:set>
                                    <p:anim calcmode="lin" valueType="num">
                                      <p:cBhvr additive="base">
                                        <p:cTn id="25" dur="500" fill="hold"/>
                                        <p:tgtEl>
                                          <p:spTgt spid="40345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345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en-US" altLang="zh-CN"/>
              <a:t>Shodan</a:t>
            </a:r>
            <a:endParaRPr lang="zh-CN" altLang="en-US"/>
          </a:p>
        </p:txBody>
      </p:sp>
      <p:sp>
        <p:nvSpPr>
          <p:cNvPr id="29699" name="内容占位符 2"/>
          <p:cNvSpPr>
            <a:spLocks noGrp="1"/>
          </p:cNvSpPr>
          <p:nvPr>
            <p:ph idx="1"/>
          </p:nvPr>
        </p:nvSpPr>
        <p:spPr/>
        <p:txBody>
          <a:bodyPr/>
          <a:lstStyle/>
          <a:p>
            <a:pPr>
              <a:lnSpc>
                <a:spcPct val="150000"/>
              </a:lnSpc>
            </a:pPr>
            <a:r>
              <a:rPr lang="en-US" altLang="zh-CN" dirty="0" err="1"/>
              <a:t>Shodan</a:t>
            </a:r>
            <a:r>
              <a:rPr lang="zh-CN" altLang="en-US" dirty="0"/>
              <a:t>搜索对象分为网络设备、网络服务、网络系统、</a:t>
            </a:r>
            <a:r>
              <a:rPr lang="en-US" altLang="zh-CN" dirty="0"/>
              <a:t>banner</a:t>
            </a:r>
            <a:r>
              <a:rPr lang="zh-CN" altLang="en-US" dirty="0"/>
              <a:t>信息关键字四类</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en-US" altLang="zh-CN"/>
              <a:t>Shodan</a:t>
            </a:r>
            <a:endParaRPr lang="zh-CN" altLang="en-US"/>
          </a:p>
        </p:txBody>
      </p:sp>
      <p:sp>
        <p:nvSpPr>
          <p:cNvPr id="30723" name="内容占位符 2"/>
          <p:cNvSpPr>
            <a:spLocks noGrp="1"/>
          </p:cNvSpPr>
          <p:nvPr>
            <p:ph idx="1"/>
          </p:nvPr>
        </p:nvSpPr>
        <p:spPr>
          <a:xfrm>
            <a:off x="525463" y="1382712"/>
            <a:ext cx="7772400" cy="4618037"/>
          </a:xfrm>
        </p:spPr>
        <p:txBody>
          <a:bodyPr/>
          <a:lstStyle/>
          <a:p>
            <a:r>
              <a:rPr lang="zh-CN" altLang="en-US" sz="2400" dirty="0">
                <a:solidFill>
                  <a:srgbClr val="FF0000"/>
                </a:solidFill>
              </a:rPr>
              <a:t>网络设备</a:t>
            </a:r>
            <a:r>
              <a:rPr lang="zh-CN" altLang="en-US" sz="2400" dirty="0"/>
              <a:t>又分为网络连接设备和网络应用设备。</a:t>
            </a:r>
            <a:endParaRPr lang="en-US" altLang="zh-CN" sz="2400" dirty="0"/>
          </a:p>
          <a:p>
            <a:pPr lvl="1"/>
            <a:r>
              <a:rPr lang="zh-CN" altLang="en-US" sz="2400" dirty="0"/>
              <a:t>网络连接设备是指将网络各个部分连接成一个整体的设备，主要包括：主要包括</a:t>
            </a:r>
            <a:r>
              <a:rPr lang="en-US" altLang="zh-CN" sz="2400" dirty="0"/>
              <a:t>Hub</a:t>
            </a:r>
            <a:r>
              <a:rPr lang="zh-CN" altLang="en-US" sz="2400" dirty="0"/>
              <a:t>（集线器）、</a:t>
            </a:r>
            <a:r>
              <a:rPr lang="en-US" altLang="zh-CN" sz="2400" dirty="0"/>
              <a:t>Modem</a:t>
            </a:r>
            <a:r>
              <a:rPr lang="zh-CN" altLang="en-US" sz="2400" dirty="0"/>
              <a:t>（调制解调器）、</a:t>
            </a:r>
            <a:r>
              <a:rPr lang="en-US" altLang="zh-CN" sz="2400" dirty="0"/>
              <a:t>Switch</a:t>
            </a:r>
            <a:r>
              <a:rPr lang="zh-CN" altLang="en-US" sz="2400" dirty="0"/>
              <a:t>（交换机）、</a:t>
            </a:r>
            <a:r>
              <a:rPr lang="en-US" altLang="zh-CN" sz="2400" dirty="0"/>
              <a:t>Router</a:t>
            </a:r>
            <a:r>
              <a:rPr lang="zh-CN" altLang="en-US" sz="2400" dirty="0"/>
              <a:t>（路由器）、</a:t>
            </a:r>
            <a:r>
              <a:rPr lang="en-US" altLang="zh-CN" sz="2400" dirty="0"/>
              <a:t>Gateway</a:t>
            </a:r>
            <a:r>
              <a:rPr lang="zh-CN" altLang="en-US" sz="2400" dirty="0"/>
              <a:t>（网关）、</a:t>
            </a:r>
            <a:r>
              <a:rPr lang="en-US" altLang="zh-CN" sz="2400" dirty="0"/>
              <a:t>Server</a:t>
            </a:r>
            <a:r>
              <a:rPr lang="zh-CN" altLang="en-US" sz="2400" dirty="0"/>
              <a:t>（各种网络服务器）。</a:t>
            </a:r>
            <a:endParaRPr lang="en-US" altLang="zh-CN" sz="2400" dirty="0"/>
          </a:p>
          <a:p>
            <a:pPr lvl="1"/>
            <a:r>
              <a:rPr lang="zh-CN" altLang="en-US" sz="2400" dirty="0"/>
              <a:t>网络应用设备是指利用因特网提供的服务完成设计功能的设备，常见的有打印机、摄像头、数字电话、数字空调、智能电视以及工业生产领域大量使用的传感器、控制单元等。</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en-US" altLang="zh-CN"/>
              <a:t>Shodan</a:t>
            </a:r>
            <a:endParaRPr lang="zh-CN" altLang="en-US"/>
          </a:p>
        </p:txBody>
      </p:sp>
      <p:sp>
        <p:nvSpPr>
          <p:cNvPr id="31747" name="内容占位符 2"/>
          <p:cNvSpPr>
            <a:spLocks noGrp="1"/>
          </p:cNvSpPr>
          <p:nvPr>
            <p:ph idx="1"/>
          </p:nvPr>
        </p:nvSpPr>
        <p:spPr>
          <a:xfrm>
            <a:off x="611188" y="1373188"/>
            <a:ext cx="7772400" cy="4114800"/>
          </a:xfrm>
        </p:spPr>
        <p:txBody>
          <a:bodyPr/>
          <a:lstStyle/>
          <a:p>
            <a:r>
              <a:rPr lang="zh-CN" altLang="en-US" sz="2400" dirty="0">
                <a:solidFill>
                  <a:srgbClr val="FF0000"/>
                </a:solidFill>
              </a:rPr>
              <a:t>网络服务</a:t>
            </a:r>
            <a:r>
              <a:rPr lang="zh-CN" altLang="en-US" sz="2400" dirty="0"/>
              <a:t>是指网络提供的各种服务，如</a:t>
            </a:r>
            <a:r>
              <a:rPr lang="en-US" altLang="zh-CN" sz="2400" dirty="0"/>
              <a:t>FTP</a:t>
            </a:r>
            <a:r>
              <a:rPr lang="zh-CN" altLang="en-US" sz="2400" dirty="0"/>
              <a:t>、</a:t>
            </a:r>
            <a:r>
              <a:rPr lang="en-US" altLang="zh-CN" sz="2400" dirty="0"/>
              <a:t>HTTP</a:t>
            </a:r>
            <a:r>
              <a:rPr lang="zh-CN" altLang="en-US" sz="2400" dirty="0"/>
              <a:t>等</a:t>
            </a:r>
            <a:endParaRPr lang="en-US" altLang="zh-CN" sz="2400" dirty="0"/>
          </a:p>
          <a:p>
            <a:r>
              <a:rPr lang="zh-CN" altLang="en-US" sz="2400" dirty="0">
                <a:solidFill>
                  <a:srgbClr val="FF0000"/>
                </a:solidFill>
              </a:rPr>
              <a:t>网络系统</a:t>
            </a:r>
            <a:r>
              <a:rPr lang="zh-CN" altLang="en-US" sz="2400" dirty="0"/>
              <a:t>包括：</a:t>
            </a:r>
            <a:endParaRPr lang="en-US" altLang="zh-CN" sz="2400" dirty="0"/>
          </a:p>
          <a:p>
            <a:pPr lvl="1"/>
            <a:r>
              <a:rPr lang="zh-CN" altLang="en-US" sz="2400" dirty="0"/>
              <a:t>操作系统（如</a:t>
            </a:r>
            <a:r>
              <a:rPr lang="en-US" altLang="zh-CN" sz="2400" dirty="0"/>
              <a:t>Windows</a:t>
            </a:r>
            <a:r>
              <a:rPr lang="zh-CN" altLang="en-US" sz="2400" dirty="0"/>
              <a:t>，</a:t>
            </a:r>
            <a:r>
              <a:rPr lang="en-US" altLang="zh-CN" sz="2400" dirty="0"/>
              <a:t>Linux</a:t>
            </a:r>
            <a:r>
              <a:rPr lang="zh-CN" altLang="en-US" sz="2400" dirty="0"/>
              <a:t>，</a:t>
            </a:r>
            <a:r>
              <a:rPr lang="en-US" altLang="zh-CN" sz="2400" dirty="0"/>
              <a:t>Solaris</a:t>
            </a:r>
            <a:r>
              <a:rPr lang="zh-CN" altLang="en-US" sz="2400" dirty="0"/>
              <a:t>，</a:t>
            </a:r>
            <a:r>
              <a:rPr lang="en-US" altLang="zh-CN" sz="2400" dirty="0"/>
              <a:t>AIX</a:t>
            </a:r>
            <a:r>
              <a:rPr lang="zh-CN" altLang="en-US" sz="2400" dirty="0"/>
              <a:t>等）</a:t>
            </a:r>
            <a:endParaRPr lang="en-US" altLang="zh-CN" sz="2400" dirty="0"/>
          </a:p>
          <a:p>
            <a:pPr lvl="1"/>
            <a:r>
              <a:rPr lang="zh-CN" altLang="en-US" sz="2400" dirty="0"/>
              <a:t>工业生产领域广泛使用的各类控制系统，如数据采集与监视控制系统（</a:t>
            </a:r>
            <a:r>
              <a:rPr lang="en-US" altLang="zh-CN" sz="2400" dirty="0"/>
              <a:t>Supervisory Control And Data Acquisition, SCADA</a:t>
            </a:r>
            <a:r>
              <a:rPr lang="zh-CN" altLang="en-US" sz="2400" dirty="0"/>
              <a:t>）、集散控制系统（</a:t>
            </a:r>
            <a:r>
              <a:rPr lang="en-US" altLang="zh-CN" sz="2400" dirty="0"/>
              <a:t>Distributed Control System, DCS</a:t>
            </a:r>
            <a:r>
              <a:rPr lang="zh-CN" altLang="en-US" sz="2400" dirty="0"/>
              <a:t>）</a:t>
            </a:r>
            <a:r>
              <a:rPr lang="en-US" altLang="zh-CN" sz="2400" dirty="0"/>
              <a:t>\</a:t>
            </a:r>
            <a:r>
              <a:rPr lang="zh-CN" altLang="en-US" sz="2400" dirty="0"/>
              <a:t>配电网管理系统（</a:t>
            </a:r>
            <a:r>
              <a:rPr lang="en-US" altLang="zh-CN" sz="2400" dirty="0"/>
              <a:t>Distribution Management System</a:t>
            </a:r>
            <a:r>
              <a:rPr lang="zh-CN" altLang="en-US" sz="2400" dirty="0"/>
              <a:t>，</a:t>
            </a:r>
            <a:r>
              <a:rPr lang="en-US" altLang="zh-CN" sz="2400" dirty="0"/>
              <a:t>DMS</a:t>
            </a:r>
            <a:r>
              <a:rPr lang="zh-CN" altLang="en-US" sz="2400" dirty="0"/>
              <a:t>）等</a:t>
            </a:r>
            <a:endParaRPr lang="en-US" altLang="zh-CN" sz="2400" dirty="0"/>
          </a:p>
          <a:p>
            <a:endParaRPr lang="zh-CN" alt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en-US" altLang="zh-CN"/>
              <a:t>Shodan</a:t>
            </a:r>
            <a:endParaRPr lang="zh-CN" altLang="en-US"/>
          </a:p>
        </p:txBody>
      </p:sp>
      <p:sp>
        <p:nvSpPr>
          <p:cNvPr id="32771" name="内容占位符 2"/>
          <p:cNvSpPr>
            <a:spLocks noGrp="1"/>
          </p:cNvSpPr>
          <p:nvPr>
            <p:ph idx="1"/>
          </p:nvPr>
        </p:nvSpPr>
        <p:spPr/>
        <p:txBody>
          <a:bodyPr/>
          <a:lstStyle/>
          <a:p>
            <a:pPr>
              <a:lnSpc>
                <a:spcPct val="150000"/>
              </a:lnSpc>
            </a:pPr>
            <a:r>
              <a:rPr lang="en-US" altLang="zh-CN" dirty="0"/>
              <a:t>Banner</a:t>
            </a:r>
            <a:r>
              <a:rPr lang="zh-CN" altLang="en-US" dirty="0"/>
              <a:t>信息关键字类搜索对象是指用户分析</a:t>
            </a:r>
            <a:r>
              <a:rPr lang="en-US" altLang="zh-CN" dirty="0" err="1"/>
              <a:t>Shodan</a:t>
            </a:r>
            <a:r>
              <a:rPr lang="zh-CN" altLang="en-US" dirty="0"/>
              <a:t>搜索返回的</a:t>
            </a:r>
            <a:r>
              <a:rPr lang="en-US" altLang="zh-CN" dirty="0"/>
              <a:t>banner</a:t>
            </a:r>
            <a:r>
              <a:rPr lang="zh-CN" altLang="en-US" dirty="0"/>
              <a:t>后，将其中的关键字作为搜索对象，如弱口令（</a:t>
            </a:r>
            <a:r>
              <a:rPr lang="en-US" altLang="zh-CN" dirty="0"/>
              <a:t>default password</a:t>
            </a:r>
            <a:r>
              <a:rPr lang="zh-CN" altLang="en-US" dirty="0"/>
              <a:t>）、匿名登录（</a:t>
            </a:r>
            <a:r>
              <a:rPr lang="en-US" altLang="zh-CN" dirty="0"/>
              <a:t>anonymous login</a:t>
            </a:r>
            <a:r>
              <a:rPr lang="zh-CN" altLang="en-US" dirty="0"/>
              <a:t>）、</a:t>
            </a:r>
            <a:r>
              <a:rPr lang="en-US" altLang="zh-CN" dirty="0"/>
              <a:t>HTTP</a:t>
            </a:r>
            <a:r>
              <a:rPr lang="zh-CN" altLang="en-US" dirty="0"/>
              <a:t>报头（如</a:t>
            </a:r>
            <a:r>
              <a:rPr lang="en-US" altLang="zh-CN" dirty="0"/>
              <a:t>HTTP 200 OK</a:t>
            </a:r>
            <a:r>
              <a:rPr lang="zh-CN" altLang="en-US" dirty="0"/>
              <a:t>）等。</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en-US" altLang="zh-CN"/>
              <a:t>Shodan</a:t>
            </a:r>
            <a:endParaRPr lang="zh-CN" altLang="en-US"/>
          </a:p>
        </p:txBody>
      </p:sp>
      <p:sp>
        <p:nvSpPr>
          <p:cNvPr id="33795" name="内容占位符 2"/>
          <p:cNvSpPr>
            <a:spLocks noGrp="1"/>
          </p:cNvSpPr>
          <p:nvPr>
            <p:ph idx="1"/>
          </p:nvPr>
        </p:nvSpPr>
        <p:spPr/>
        <p:txBody>
          <a:bodyPr/>
          <a:lstStyle/>
          <a:p>
            <a:r>
              <a:rPr lang="zh-CN" altLang="en-US"/>
              <a:t>格式：</a:t>
            </a:r>
            <a:r>
              <a:rPr lang="en-US" altLang="zh-CN"/>
              <a:t>A B C filter:value filter:value filter:value</a:t>
            </a:r>
          </a:p>
          <a:p>
            <a:pPr lvl="1"/>
            <a:r>
              <a:rPr lang="en-US" altLang="zh-CN"/>
              <a:t>A</a:t>
            </a:r>
            <a:r>
              <a:rPr lang="zh-CN" altLang="en-US"/>
              <a:t>、</a:t>
            </a:r>
            <a:r>
              <a:rPr lang="en-US" altLang="zh-CN"/>
              <a:t>B</a:t>
            </a:r>
            <a:r>
              <a:rPr lang="zh-CN" altLang="en-US"/>
              <a:t>、</a:t>
            </a:r>
            <a:r>
              <a:rPr lang="en-US" altLang="zh-CN"/>
              <a:t>C</a:t>
            </a:r>
            <a:r>
              <a:rPr lang="zh-CN" altLang="en-US"/>
              <a:t>为搜索对象，如网络设备</a:t>
            </a:r>
            <a:r>
              <a:rPr lang="en-US" altLang="zh-CN"/>
              <a:t>netcam</a:t>
            </a:r>
            <a:r>
              <a:rPr lang="zh-CN" altLang="en-US"/>
              <a:t>、网络服务器</a:t>
            </a:r>
            <a:r>
              <a:rPr lang="en-US" altLang="zh-CN"/>
              <a:t>IIS</a:t>
            </a:r>
            <a:r>
              <a:rPr lang="zh-CN" altLang="en-US"/>
              <a:t>。</a:t>
            </a:r>
            <a:r>
              <a:rPr lang="en-US" altLang="zh-CN"/>
              <a:t>Filter</a:t>
            </a:r>
            <a:r>
              <a:rPr lang="zh-CN" altLang="en-US"/>
              <a:t>为</a:t>
            </a:r>
            <a:r>
              <a:rPr lang="en-US" altLang="zh-CN"/>
              <a:t>Shodan</a:t>
            </a:r>
            <a:r>
              <a:rPr lang="zh-CN" altLang="en-US"/>
              <a:t>搜索过滤词，常见的有地理位置、时间、网络服务三类。</a:t>
            </a:r>
            <a:r>
              <a:rPr lang="en-US" altLang="zh-CN"/>
              <a:t>Value</a:t>
            </a:r>
            <a:r>
              <a:rPr lang="zh-CN" altLang="en-US"/>
              <a:t>为</a:t>
            </a:r>
            <a:r>
              <a:rPr lang="en-US" altLang="zh-CN"/>
              <a:t>filter</a:t>
            </a:r>
            <a:r>
              <a:rPr lang="zh-CN" altLang="en-US"/>
              <a:t>对应的值，若</a:t>
            </a:r>
            <a:r>
              <a:rPr lang="en-US" altLang="zh-CN"/>
              <a:t>filter</a:t>
            </a:r>
            <a:r>
              <a:rPr lang="zh-CN" altLang="en-US"/>
              <a:t>是端口，则</a:t>
            </a:r>
            <a:r>
              <a:rPr lang="en-US" altLang="zh-CN"/>
              <a:t>value</a:t>
            </a:r>
            <a:r>
              <a:rPr lang="zh-CN" altLang="en-US"/>
              <a:t>的值对应为</a:t>
            </a:r>
            <a:r>
              <a:rPr lang="en-US" altLang="zh-CN"/>
              <a:t>Shodan</a:t>
            </a:r>
            <a:r>
              <a:rPr lang="zh-CN" altLang="en-US"/>
              <a:t>支持搜索的端口值。需要注意的是</a:t>
            </a:r>
            <a:r>
              <a:rPr lang="en-US" altLang="zh-CN"/>
              <a:t>filter</a:t>
            </a:r>
            <a:r>
              <a:rPr lang="zh-CN" altLang="en-US"/>
              <a:t>与</a:t>
            </a:r>
            <a:r>
              <a:rPr lang="en-US" altLang="zh-CN"/>
              <a:t>value</a:t>
            </a:r>
            <a:r>
              <a:rPr lang="zh-CN" altLang="en-US"/>
              <a:t>之间的冒号后面没有空格</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en-US" altLang="zh-CN"/>
              <a:t>Shodan</a:t>
            </a:r>
            <a:endParaRPr lang="zh-CN" altLang="en-US"/>
          </a:p>
        </p:txBody>
      </p:sp>
      <p:sp>
        <p:nvSpPr>
          <p:cNvPr id="34819" name="内容占位符 2"/>
          <p:cNvSpPr>
            <a:spLocks noGrp="1"/>
          </p:cNvSpPr>
          <p:nvPr>
            <p:ph idx="1"/>
          </p:nvPr>
        </p:nvSpPr>
        <p:spPr/>
        <p:txBody>
          <a:bodyPr/>
          <a:lstStyle/>
          <a:p>
            <a:r>
              <a:rPr lang="zh-CN" altLang="en-US"/>
              <a:t>过滤词：地理位置类过滤词</a:t>
            </a:r>
            <a:endParaRPr lang="en-US" altLang="zh-CN"/>
          </a:p>
        </p:txBody>
      </p:sp>
      <p:pic>
        <p:nvPicPr>
          <p:cNvPr id="34821" name="图片 3"/>
          <p:cNvPicPr>
            <a:picLocks noChangeAspect="1" noChangeArrowheads="1"/>
          </p:cNvPicPr>
          <p:nvPr/>
        </p:nvPicPr>
        <p:blipFill>
          <a:blip r:embed="rId2" cstate="print"/>
          <a:srcRect/>
          <a:stretch>
            <a:fillRect/>
          </a:stretch>
        </p:blipFill>
        <p:spPr bwMode="auto">
          <a:xfrm>
            <a:off x="785813" y="2571750"/>
            <a:ext cx="7913687" cy="2357438"/>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en-US" altLang="zh-CN"/>
              <a:t>Shodan</a:t>
            </a:r>
            <a:endParaRPr lang="zh-CN" altLang="en-US"/>
          </a:p>
        </p:txBody>
      </p:sp>
      <p:sp>
        <p:nvSpPr>
          <p:cNvPr id="35843" name="内容占位符 2"/>
          <p:cNvSpPr>
            <a:spLocks noGrp="1"/>
          </p:cNvSpPr>
          <p:nvPr>
            <p:ph idx="1"/>
          </p:nvPr>
        </p:nvSpPr>
        <p:spPr/>
        <p:txBody>
          <a:bodyPr/>
          <a:lstStyle/>
          <a:p>
            <a:r>
              <a:rPr lang="zh-CN" altLang="en-US"/>
              <a:t>过滤词：时间类过滤词</a:t>
            </a:r>
            <a:endParaRPr lang="en-US" altLang="zh-CN"/>
          </a:p>
        </p:txBody>
      </p:sp>
      <p:pic>
        <p:nvPicPr>
          <p:cNvPr id="35845" name="图片 5"/>
          <p:cNvPicPr>
            <a:picLocks noChangeAspect="1" noChangeArrowheads="1"/>
          </p:cNvPicPr>
          <p:nvPr/>
        </p:nvPicPr>
        <p:blipFill>
          <a:blip r:embed="rId2" cstate="print"/>
          <a:srcRect/>
          <a:stretch>
            <a:fillRect/>
          </a:stretch>
        </p:blipFill>
        <p:spPr bwMode="auto">
          <a:xfrm>
            <a:off x="642938" y="2214563"/>
            <a:ext cx="7974012" cy="3529012"/>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en-US" altLang="zh-CN"/>
              <a:t>Shodan</a:t>
            </a:r>
            <a:endParaRPr lang="zh-CN" altLang="en-US"/>
          </a:p>
        </p:txBody>
      </p:sp>
      <p:sp>
        <p:nvSpPr>
          <p:cNvPr id="36867" name="内容占位符 2"/>
          <p:cNvSpPr>
            <a:spLocks noGrp="1"/>
          </p:cNvSpPr>
          <p:nvPr>
            <p:ph idx="1"/>
          </p:nvPr>
        </p:nvSpPr>
        <p:spPr/>
        <p:txBody>
          <a:bodyPr/>
          <a:lstStyle/>
          <a:p>
            <a:r>
              <a:rPr lang="zh-CN" altLang="en-US"/>
              <a:t>过滤词：网络服务类过滤词，主要包括</a:t>
            </a:r>
            <a:r>
              <a:rPr lang="en-US" altLang="zh-CN"/>
              <a:t>hostname</a:t>
            </a:r>
            <a:r>
              <a:rPr lang="zh-CN" altLang="en-US"/>
              <a:t>、</a:t>
            </a:r>
            <a:r>
              <a:rPr lang="en-US" altLang="zh-CN"/>
              <a:t>net</a:t>
            </a:r>
            <a:r>
              <a:rPr lang="zh-CN" altLang="en-US"/>
              <a:t>、</a:t>
            </a:r>
            <a:r>
              <a:rPr lang="en-US" altLang="zh-CN"/>
              <a:t>os</a:t>
            </a:r>
            <a:r>
              <a:rPr lang="zh-CN" altLang="en-US"/>
              <a:t>、</a:t>
            </a:r>
            <a:r>
              <a:rPr lang="en-US" altLang="zh-CN"/>
              <a:t>port</a:t>
            </a:r>
          </a:p>
        </p:txBody>
      </p:sp>
      <p:pic>
        <p:nvPicPr>
          <p:cNvPr id="36869" name="图片 7"/>
          <p:cNvPicPr>
            <a:picLocks noChangeAspect="1" noChangeArrowheads="1"/>
          </p:cNvPicPr>
          <p:nvPr/>
        </p:nvPicPr>
        <p:blipFill>
          <a:blip r:embed="rId2" cstate="print"/>
          <a:srcRect/>
          <a:stretch>
            <a:fillRect/>
          </a:stretch>
        </p:blipFill>
        <p:spPr bwMode="auto">
          <a:xfrm>
            <a:off x="285750" y="2714625"/>
            <a:ext cx="8599488" cy="30480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en-US" altLang="zh-CN"/>
              <a:t>Shodan</a:t>
            </a:r>
            <a:endParaRPr lang="zh-CN" altLang="en-US"/>
          </a:p>
        </p:txBody>
      </p:sp>
      <p:sp>
        <p:nvSpPr>
          <p:cNvPr id="37891" name="内容占位符 2"/>
          <p:cNvSpPr>
            <a:spLocks noGrp="1"/>
          </p:cNvSpPr>
          <p:nvPr>
            <p:ph idx="1"/>
          </p:nvPr>
        </p:nvSpPr>
        <p:spPr/>
        <p:txBody>
          <a:bodyPr/>
          <a:lstStyle/>
          <a:p>
            <a:r>
              <a:rPr lang="zh-CN" altLang="en-US"/>
              <a:t>过滤词：网络服务类过滤词，主要包括</a:t>
            </a:r>
            <a:r>
              <a:rPr lang="en-US" altLang="zh-CN"/>
              <a:t>hostname</a:t>
            </a:r>
            <a:r>
              <a:rPr lang="zh-CN" altLang="en-US"/>
              <a:t>、</a:t>
            </a:r>
            <a:r>
              <a:rPr lang="en-US" altLang="zh-CN"/>
              <a:t>net</a:t>
            </a:r>
            <a:r>
              <a:rPr lang="zh-CN" altLang="en-US"/>
              <a:t>、</a:t>
            </a:r>
            <a:r>
              <a:rPr lang="en-US" altLang="zh-CN"/>
              <a:t>os</a:t>
            </a:r>
            <a:r>
              <a:rPr lang="zh-CN" altLang="en-US"/>
              <a:t>、</a:t>
            </a:r>
            <a:r>
              <a:rPr lang="en-US" altLang="zh-CN"/>
              <a:t>port</a:t>
            </a:r>
          </a:p>
        </p:txBody>
      </p:sp>
      <p:pic>
        <p:nvPicPr>
          <p:cNvPr id="37893" name="图片 8"/>
          <p:cNvPicPr>
            <a:picLocks noChangeAspect="1" noChangeArrowheads="1"/>
          </p:cNvPicPr>
          <p:nvPr/>
        </p:nvPicPr>
        <p:blipFill>
          <a:blip r:embed="rId2" cstate="print"/>
          <a:srcRect/>
          <a:stretch>
            <a:fillRect/>
          </a:stretch>
        </p:blipFill>
        <p:spPr bwMode="auto">
          <a:xfrm>
            <a:off x="1428750" y="2500313"/>
            <a:ext cx="5248275" cy="325755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en-US" altLang="zh-CN"/>
              <a:t>Shodan</a:t>
            </a:r>
            <a:endParaRPr lang="zh-CN" altLang="en-US"/>
          </a:p>
        </p:txBody>
      </p:sp>
      <p:sp>
        <p:nvSpPr>
          <p:cNvPr id="38915" name="内容占位符 2"/>
          <p:cNvSpPr>
            <a:spLocks noGrp="1"/>
          </p:cNvSpPr>
          <p:nvPr>
            <p:ph idx="1"/>
          </p:nvPr>
        </p:nvSpPr>
        <p:spPr/>
        <p:txBody>
          <a:bodyPr/>
          <a:lstStyle/>
          <a:p>
            <a:r>
              <a:rPr lang="zh-CN" altLang="en-US"/>
              <a:t>过滤词：网络服务类过滤词，主要包括</a:t>
            </a:r>
            <a:r>
              <a:rPr lang="en-US" altLang="zh-CN"/>
              <a:t>hostname</a:t>
            </a:r>
            <a:r>
              <a:rPr lang="zh-CN" altLang="en-US"/>
              <a:t>、</a:t>
            </a:r>
            <a:r>
              <a:rPr lang="en-US" altLang="zh-CN"/>
              <a:t>net</a:t>
            </a:r>
            <a:r>
              <a:rPr lang="zh-CN" altLang="en-US"/>
              <a:t>、</a:t>
            </a:r>
            <a:r>
              <a:rPr lang="en-US" altLang="zh-CN"/>
              <a:t>os</a:t>
            </a:r>
            <a:r>
              <a:rPr lang="zh-CN" altLang="en-US"/>
              <a:t>、</a:t>
            </a:r>
            <a:r>
              <a:rPr lang="en-US" altLang="zh-CN"/>
              <a:t>port</a:t>
            </a:r>
          </a:p>
        </p:txBody>
      </p:sp>
      <p:pic>
        <p:nvPicPr>
          <p:cNvPr id="38917" name="图片 9"/>
          <p:cNvPicPr>
            <a:picLocks noChangeAspect="1" noChangeArrowheads="1"/>
          </p:cNvPicPr>
          <p:nvPr/>
        </p:nvPicPr>
        <p:blipFill>
          <a:blip r:embed="rId2" cstate="print"/>
          <a:srcRect/>
          <a:stretch>
            <a:fillRect/>
          </a:stretch>
        </p:blipFill>
        <p:spPr bwMode="auto">
          <a:xfrm>
            <a:off x="571500" y="2688158"/>
            <a:ext cx="7788275" cy="3057525"/>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514350" indent="-514350">
              <a:buAutoNum type="arabicPeriod"/>
            </a:pPr>
            <a:r>
              <a:rPr lang="zh-CN" altLang="en-US"/>
              <a:t>主机的</a:t>
            </a:r>
            <a:r>
              <a:rPr lang="en-US" altLang="zh-CN"/>
              <a:t>IP</a:t>
            </a:r>
            <a:r>
              <a:rPr lang="zh-CN" altLang="en-US"/>
              <a:t>地址，网络的网段号，目标服务器的域名等</a:t>
            </a:r>
          </a:p>
          <a:p>
            <a:pPr marL="514350" indent="-514350">
              <a:buAutoNum type="arabicPeriod"/>
            </a:pPr>
            <a:r>
              <a:rPr lang="zh-CN" altLang="en-US"/>
              <a:t>各种静态的联系信息：姓名，邮件，地址，电话号码</a:t>
            </a:r>
          </a:p>
          <a:p>
            <a:pPr marL="514350" indent="-514350">
              <a:buAutoNum type="arabicPeriod"/>
            </a:pPr>
            <a:r>
              <a:rPr lang="zh-CN" altLang="en-US"/>
              <a:t>网络拓扑结构，是否由防护墙入侵检测系统等防御措施</a:t>
            </a:r>
          </a:p>
          <a:p>
            <a:pPr marL="514350" indent="-514350">
              <a:buAutoNum type="arabicPeriod"/>
            </a:pPr>
            <a:r>
              <a:rPr lang="zh-CN" altLang="en-US"/>
              <a:t>目标机构的业务</a:t>
            </a:r>
          </a:p>
          <a:p>
            <a:pPr marL="514350" indent="-514350">
              <a:buAutoNum type="arabicPeriod"/>
            </a:pPr>
            <a:r>
              <a:rPr lang="zh-CN" altLang="en-US"/>
              <a:t>其它一切对攻击有用的信息</a:t>
            </a:r>
          </a:p>
          <a:p>
            <a:pPr marL="514350" indent="-514350">
              <a:buAutoNum type="arabicPeriod"/>
            </a:pPr>
            <a:endParaRPr lang="zh-CN" altLang="en-US"/>
          </a:p>
          <a:p>
            <a:pPr marL="514350" indent="-514350">
              <a:buAutoNum type="arabicPeriod"/>
            </a:pPr>
            <a:endParaRPr lang="zh-CN" altLang="en-US"/>
          </a:p>
        </p:txBody>
      </p:sp>
      <p:sp>
        <p:nvSpPr>
          <p:cNvPr id="3" name="标题 2"/>
          <p:cNvSpPr>
            <a:spLocks noGrp="1"/>
          </p:cNvSpPr>
          <p:nvPr>
            <p:ph type="title"/>
          </p:nvPr>
        </p:nvSpPr>
        <p:spPr/>
        <p:txBody>
          <a:bodyPr/>
          <a:lstStyle/>
          <a:p>
            <a:r>
              <a:rPr lang="zh-CN" altLang="en-US"/>
              <a:t>网络侦察的内容</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en-US" altLang="zh-CN"/>
              <a:t>Shodan</a:t>
            </a:r>
            <a:endParaRPr lang="zh-CN" altLang="en-US"/>
          </a:p>
        </p:txBody>
      </p:sp>
      <p:sp>
        <p:nvSpPr>
          <p:cNvPr id="39939" name="内容占位符 2"/>
          <p:cNvSpPr>
            <a:spLocks noGrp="1"/>
          </p:cNvSpPr>
          <p:nvPr>
            <p:ph idx="1"/>
          </p:nvPr>
        </p:nvSpPr>
        <p:spPr/>
        <p:txBody>
          <a:bodyPr/>
          <a:lstStyle/>
          <a:p>
            <a:r>
              <a:rPr lang="zh-CN" altLang="en-US"/>
              <a:t>过滤词：网络服务类过滤词，主要包括</a:t>
            </a:r>
            <a:r>
              <a:rPr lang="en-US" altLang="zh-CN"/>
              <a:t>hostname</a:t>
            </a:r>
            <a:r>
              <a:rPr lang="zh-CN" altLang="en-US"/>
              <a:t>、</a:t>
            </a:r>
            <a:r>
              <a:rPr lang="en-US" altLang="zh-CN"/>
              <a:t>net</a:t>
            </a:r>
            <a:r>
              <a:rPr lang="zh-CN" altLang="en-US"/>
              <a:t>、</a:t>
            </a:r>
            <a:r>
              <a:rPr lang="en-US" altLang="zh-CN"/>
              <a:t>os</a:t>
            </a:r>
            <a:r>
              <a:rPr lang="zh-CN" altLang="en-US"/>
              <a:t>、</a:t>
            </a:r>
            <a:r>
              <a:rPr lang="en-US" altLang="zh-CN"/>
              <a:t>port</a:t>
            </a:r>
          </a:p>
        </p:txBody>
      </p:sp>
      <p:pic>
        <p:nvPicPr>
          <p:cNvPr id="39941" name="图片 10"/>
          <p:cNvPicPr>
            <a:picLocks noChangeAspect="1" noChangeArrowheads="1"/>
          </p:cNvPicPr>
          <p:nvPr/>
        </p:nvPicPr>
        <p:blipFill>
          <a:blip r:embed="rId2" cstate="print"/>
          <a:srcRect/>
          <a:stretch>
            <a:fillRect/>
          </a:stretch>
        </p:blipFill>
        <p:spPr bwMode="auto">
          <a:xfrm>
            <a:off x="642938" y="2643188"/>
            <a:ext cx="8085137" cy="340042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2710" y="1371600"/>
            <a:ext cx="8264525" cy="4114800"/>
          </a:xfrm>
        </p:spPr>
        <p:txBody>
          <a:bodyPr/>
          <a:lstStyle/>
          <a:p>
            <a:pPr marL="0" indent="0">
              <a:buNone/>
            </a:pPr>
            <a:r>
              <a:rPr lang="zh-CN" altLang="en-US" sz="2000"/>
              <a:t>ZoomEye和Shodan的区别是ZoomEye目前侧重于Web层面的资产发现而Shodan则侧重于主机层面</a:t>
            </a:r>
            <a:r>
              <a:rPr lang="en-US" altLang="zh-CN" sz="2000"/>
              <a:t>,</a:t>
            </a:r>
          </a:p>
          <a:p>
            <a:pPr marL="0" indent="0">
              <a:buNone/>
            </a:pPr>
            <a:r>
              <a:rPr lang="en-US" altLang="zh-CN" sz="2000"/>
              <a:t>网络空间搜索引擎ZoomEye，该搜索引擎的后端数据计划包括两部分：</a:t>
            </a:r>
          </a:p>
          <a:p>
            <a:pPr marL="0" indent="0">
              <a:buNone/>
            </a:pPr>
            <a:endParaRPr lang="en-US" altLang="zh-CN" sz="2000"/>
          </a:p>
          <a:p>
            <a:pPr marL="0" indent="0">
              <a:buNone/>
            </a:pPr>
            <a:r>
              <a:rPr lang="en-US" altLang="zh-CN" sz="2000"/>
              <a:t>1 网站组件指纹：包括操作系统，Web服务，服务端语言，Web开发框架，Web应用，前端库及第三方组件等等。</a:t>
            </a:r>
          </a:p>
          <a:p>
            <a:pPr marL="0" indent="0">
              <a:buNone/>
            </a:pPr>
            <a:endParaRPr lang="en-US" altLang="zh-CN" sz="2000"/>
          </a:p>
          <a:p>
            <a:pPr marL="0" indent="0">
              <a:buNone/>
            </a:pPr>
            <a:r>
              <a:rPr lang="en-US" altLang="zh-CN" sz="2000"/>
              <a:t>2 主机设备指纹：结合NMAP大规模扫描结果进行整合。</a:t>
            </a:r>
          </a:p>
        </p:txBody>
      </p:sp>
      <p:sp>
        <p:nvSpPr>
          <p:cNvPr id="3" name="标题 2"/>
          <p:cNvSpPr>
            <a:spLocks noGrp="1"/>
          </p:cNvSpPr>
          <p:nvPr>
            <p:ph type="title"/>
          </p:nvPr>
        </p:nvSpPr>
        <p:spPr/>
        <p:txBody>
          <a:bodyPr/>
          <a:lstStyle/>
          <a:p>
            <a:r>
              <a:rPr lang="en-US" altLang="zh-CN"/>
              <a:t>zoomeye (www.zoomeye.org)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en-US" altLang="zh-CN"/>
              <a:t>Zoomeye</a:t>
            </a:r>
            <a:endParaRPr lang="zh-CN" altLang="en-US"/>
          </a:p>
        </p:txBody>
      </p:sp>
      <p:pic>
        <p:nvPicPr>
          <p:cNvPr id="40963" name="内容占位符 4" descr="zoomeye1.jpg"/>
          <p:cNvPicPr>
            <a:picLocks noGrp="1" noChangeAspect="1"/>
          </p:cNvPicPr>
          <p:nvPr>
            <p:ph idx="1"/>
          </p:nvPr>
        </p:nvPicPr>
        <p:blipFill>
          <a:blip r:embed="rId2" cstate="print"/>
          <a:srcRect/>
          <a:stretch>
            <a:fillRect/>
          </a:stretch>
        </p:blipFill>
        <p:spPr>
          <a:xfrm>
            <a:off x="428625" y="1500188"/>
            <a:ext cx="8229600" cy="4629150"/>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en-US" altLang="zh-CN"/>
              <a:t>Zoomeye</a:t>
            </a:r>
            <a:endParaRPr lang="zh-CN" altLang="en-US"/>
          </a:p>
        </p:txBody>
      </p:sp>
      <p:sp>
        <p:nvSpPr>
          <p:cNvPr id="41987" name="内容占位符 2"/>
          <p:cNvSpPr>
            <a:spLocks noGrp="1"/>
          </p:cNvSpPr>
          <p:nvPr>
            <p:ph idx="1"/>
          </p:nvPr>
        </p:nvSpPr>
        <p:spPr/>
        <p:txBody>
          <a:bodyPr/>
          <a:lstStyle/>
          <a:p>
            <a:endParaRPr lang="zh-CN" altLang="en-US"/>
          </a:p>
        </p:txBody>
      </p:sp>
      <p:pic>
        <p:nvPicPr>
          <p:cNvPr id="41989" name="Picture 2"/>
          <p:cNvPicPr>
            <a:picLocks noChangeAspect="1" noChangeArrowheads="1"/>
          </p:cNvPicPr>
          <p:nvPr/>
        </p:nvPicPr>
        <p:blipFill>
          <a:blip r:embed="rId2" cstate="print"/>
          <a:srcRect/>
          <a:stretch>
            <a:fillRect/>
          </a:stretch>
        </p:blipFill>
        <p:spPr bwMode="auto">
          <a:xfrm>
            <a:off x="0" y="1000125"/>
            <a:ext cx="9144000" cy="5589588"/>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en-US" altLang="zh-CN"/>
              <a:t>Zoomeye</a:t>
            </a:r>
            <a:endParaRPr lang="zh-CN" altLang="en-US"/>
          </a:p>
        </p:txBody>
      </p:sp>
      <p:sp>
        <p:nvSpPr>
          <p:cNvPr id="43011" name="内容占位符 2"/>
          <p:cNvSpPr>
            <a:spLocks noGrp="1"/>
          </p:cNvSpPr>
          <p:nvPr>
            <p:ph idx="1"/>
          </p:nvPr>
        </p:nvSpPr>
        <p:spPr/>
        <p:txBody>
          <a:bodyPr/>
          <a:lstStyle/>
          <a:p>
            <a:endParaRPr lang="zh-CN" altLang="en-US"/>
          </a:p>
        </p:txBody>
      </p:sp>
      <p:sp>
        <p:nvSpPr>
          <p:cNvPr id="43012" name="灯片编号占位符 4"/>
          <p:cNvSpPr>
            <a:spLocks noGrp="1"/>
          </p:cNvSpPr>
          <p:nvPr>
            <p:ph type="sldNum" sz="quarter" idx="4294967295"/>
          </p:nvPr>
        </p:nvSpPr>
        <p:spPr>
          <a:xfrm>
            <a:off x="3419475" y="6594475"/>
            <a:ext cx="2133600" cy="263525"/>
          </a:xfrm>
          <a:prstGeom prst="rect">
            <a:avLst/>
          </a:prstGeom>
          <a:noFill/>
        </p:spPr>
        <p:txBody>
          <a:bodyPr/>
          <a:lstStyle/>
          <a:p>
            <a:fld id="{F9BAA2B5-084F-41D8-9010-A795CCE78C39}" type="slidenum">
              <a:rPr lang="zh-CN" altLang="en-US" smtClean="0"/>
              <a:t>34</a:t>
            </a:fld>
            <a:endParaRPr lang="en-US" altLang="zh-CN"/>
          </a:p>
        </p:txBody>
      </p:sp>
      <p:pic>
        <p:nvPicPr>
          <p:cNvPr id="43013" name="Picture 2"/>
          <p:cNvPicPr>
            <a:picLocks noChangeAspect="1" noChangeArrowheads="1"/>
          </p:cNvPicPr>
          <p:nvPr/>
        </p:nvPicPr>
        <p:blipFill>
          <a:blip r:embed="rId2" cstate="print"/>
          <a:srcRect/>
          <a:stretch>
            <a:fillRect/>
          </a:stretch>
        </p:blipFill>
        <p:spPr bwMode="auto">
          <a:xfrm>
            <a:off x="0" y="1155700"/>
            <a:ext cx="9144000" cy="570230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4"/>
          <p:cNvSpPr>
            <a:spLocks noGrp="1" noChangeArrowheads="1"/>
          </p:cNvSpPr>
          <p:nvPr>
            <p:ph type="title"/>
          </p:nvPr>
        </p:nvSpPr>
        <p:spPr>
          <a:xfrm>
            <a:off x="170180" y="2593975"/>
            <a:ext cx="8974455" cy="1143000"/>
          </a:xfrm>
          <a:noFill/>
        </p:spPr>
        <p:txBody>
          <a:bodyPr/>
          <a:lstStyle/>
          <a:p>
            <a:pPr eaLnBrk="1" hangingPunct="1"/>
            <a:r>
              <a:rPr lang="zh-CN" altLang="en-US" b="1" dirty="0">
                <a:solidFill>
                  <a:srgbClr val="FF0000"/>
                </a:solidFill>
              </a:rPr>
              <a:t>二、</a:t>
            </a:r>
            <a:r>
              <a:rPr lang="en-US" altLang="zh-CN" b="1" dirty="0" err="1">
                <a:solidFill>
                  <a:srgbClr val="FF0000"/>
                </a:solidFill>
              </a:rPr>
              <a:t>whois</a:t>
            </a:r>
            <a:r>
              <a:rPr lang="zh-CN" altLang="en-US" b="1" dirty="0">
                <a:solidFill>
                  <a:srgbClr val="FF0000"/>
                </a:solidFill>
              </a:rPr>
              <a:t>数据库：域名相关的信息</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eaLnBrk="1" hangingPunct="1"/>
            <a:r>
              <a:rPr lang="en-US" altLang="zh-CN">
                <a:latin typeface="Times New Roman" panose="02020603050405020304" pitchFamily="18" charset="0"/>
              </a:rPr>
              <a:t>whois</a:t>
            </a:r>
            <a:r>
              <a:rPr lang="zh-CN" altLang="en-US">
                <a:latin typeface="Times New Roman" panose="02020603050405020304" pitchFamily="18" charset="0"/>
              </a:rPr>
              <a:t>数据库</a:t>
            </a:r>
          </a:p>
        </p:txBody>
      </p:sp>
      <p:sp>
        <p:nvSpPr>
          <p:cNvPr id="371715" name="Rectangle 3"/>
          <p:cNvSpPr>
            <a:spLocks noGrp="1" noChangeArrowheads="1"/>
          </p:cNvSpPr>
          <p:nvPr>
            <p:ph type="body" idx="1"/>
          </p:nvPr>
        </p:nvSpPr>
        <p:spPr>
          <a:xfrm>
            <a:off x="649288" y="1430338"/>
            <a:ext cx="7772400" cy="4114800"/>
          </a:xfrm>
        </p:spPr>
        <p:txBody>
          <a:bodyPr/>
          <a:lstStyle/>
          <a:p>
            <a:pPr eaLnBrk="1" hangingPunct="1"/>
            <a:r>
              <a:rPr lang="zh-CN" altLang="en-US" dirty="0"/>
              <a:t>确定了目标系统后，下一步就是确定域名和相关的网络信息。要找到这些信息，有哪些方法呢？</a:t>
            </a:r>
          </a:p>
          <a:p>
            <a:pPr eaLnBrk="1" hangingPunct="1"/>
            <a:r>
              <a:rPr lang="zh-CN" altLang="en-US" dirty="0"/>
              <a:t>求助于互联网的域名授权注册机构：</a:t>
            </a:r>
          </a:p>
          <a:p>
            <a:pPr lvl="1" eaLnBrk="1" hangingPunct="1"/>
            <a:r>
              <a:rPr lang="zh-CN" altLang="en-US" dirty="0"/>
              <a:t>互联网上各类型的</a:t>
            </a:r>
            <a:r>
              <a:rPr lang="en-US" altLang="zh-CN" dirty="0" err="1"/>
              <a:t>whois</a:t>
            </a:r>
            <a:r>
              <a:rPr lang="zh-CN" altLang="en-US" dirty="0"/>
              <a:t>数据库充当了互联网白皮书列表的角色。数据库中的数据包括了域名、</a:t>
            </a:r>
            <a:r>
              <a:rPr lang="en-US" altLang="zh-CN" dirty="0"/>
              <a:t>IP</a:t>
            </a:r>
            <a:r>
              <a:rPr lang="zh-CN" altLang="en-US" dirty="0"/>
              <a:t>地址、个人联系方式等注册信息。</a:t>
            </a:r>
          </a:p>
          <a:p>
            <a:pPr lvl="1" eaLnBrk="1" hangingPunct="1"/>
            <a:r>
              <a:rPr lang="en-US" altLang="zh-CN" dirty="0" err="1"/>
              <a:t>whois</a:t>
            </a:r>
            <a:r>
              <a:rPr lang="zh-CN" altLang="en-US" dirty="0"/>
              <a:t>数据库由不同的注册商和特定的互联网基础设施组织所维护。</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71715">
                                            <p:txEl>
                                              <p:pRg st="0" end="0"/>
                                            </p:txEl>
                                          </p:spTgt>
                                        </p:tgtEl>
                                        <p:attrNameLst>
                                          <p:attrName>style.visibility</p:attrName>
                                        </p:attrNameLst>
                                      </p:cBhvr>
                                      <p:to>
                                        <p:strVal val="visible"/>
                                      </p:to>
                                    </p:set>
                                    <p:anim calcmode="lin" valueType="num">
                                      <p:cBhvr additive="base">
                                        <p:cTn id="7" dur="500" fill="hold"/>
                                        <p:tgtEl>
                                          <p:spTgt spid="3717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17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1715">
                                            <p:txEl>
                                              <p:pRg st="1" end="1"/>
                                            </p:txEl>
                                          </p:spTgt>
                                        </p:tgtEl>
                                        <p:attrNameLst>
                                          <p:attrName>style.visibility</p:attrName>
                                        </p:attrNameLst>
                                      </p:cBhvr>
                                      <p:to>
                                        <p:strVal val="visible"/>
                                      </p:to>
                                    </p:set>
                                    <p:anim calcmode="lin" valueType="num">
                                      <p:cBhvr additive="base">
                                        <p:cTn id="13" dur="500" fill="hold"/>
                                        <p:tgtEl>
                                          <p:spTgt spid="3717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17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71715">
                                            <p:txEl>
                                              <p:pRg st="2" end="2"/>
                                            </p:txEl>
                                          </p:spTgt>
                                        </p:tgtEl>
                                        <p:attrNameLst>
                                          <p:attrName>style.visibility</p:attrName>
                                        </p:attrNameLst>
                                      </p:cBhvr>
                                      <p:to>
                                        <p:strVal val="visible"/>
                                      </p:to>
                                    </p:set>
                                    <p:anim calcmode="lin" valueType="num">
                                      <p:cBhvr additive="base">
                                        <p:cTn id="19" dur="500" fill="hold"/>
                                        <p:tgtEl>
                                          <p:spTgt spid="3717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17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71715">
                                            <p:txEl>
                                              <p:pRg st="3" end="3"/>
                                            </p:txEl>
                                          </p:spTgt>
                                        </p:tgtEl>
                                        <p:attrNameLst>
                                          <p:attrName>style.visibility</p:attrName>
                                        </p:attrNameLst>
                                      </p:cBhvr>
                                      <p:to>
                                        <p:strVal val="visible"/>
                                      </p:to>
                                    </p:set>
                                    <p:anim calcmode="lin" valueType="num">
                                      <p:cBhvr additive="base">
                                        <p:cTn id="25" dur="500" fill="hold"/>
                                        <p:tgtEl>
                                          <p:spTgt spid="3717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717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eaLnBrk="1" hangingPunct="1"/>
            <a:r>
              <a:rPr lang="en-US" altLang="zh-CN"/>
              <a:t>(</a:t>
            </a:r>
            <a:r>
              <a:rPr lang="zh-CN" altLang="en-US"/>
              <a:t>一</a:t>
            </a:r>
            <a:r>
              <a:rPr lang="en-US" altLang="zh-CN"/>
              <a:t>)</a:t>
            </a:r>
            <a:r>
              <a:rPr lang="zh-CN" altLang="en-US"/>
              <a:t>查询注册机构</a:t>
            </a:r>
            <a:endParaRPr lang="en-US" altLang="zh-CN"/>
          </a:p>
        </p:txBody>
      </p:sp>
      <p:sp>
        <p:nvSpPr>
          <p:cNvPr id="372739" name="Rectangle 3"/>
          <p:cNvSpPr>
            <a:spLocks noGrp="1" noChangeArrowheads="1"/>
          </p:cNvSpPr>
          <p:nvPr>
            <p:ph type="body" idx="1"/>
          </p:nvPr>
        </p:nvSpPr>
        <p:spPr>
          <a:xfrm>
            <a:off x="342900" y="1314450"/>
            <a:ext cx="8640763" cy="4867275"/>
          </a:xfrm>
        </p:spPr>
        <p:txBody>
          <a:bodyPr/>
          <a:lstStyle/>
          <a:p>
            <a:pPr eaLnBrk="1" hangingPunct="1">
              <a:lnSpc>
                <a:spcPct val="105000"/>
              </a:lnSpc>
            </a:pPr>
            <a:r>
              <a:rPr lang="zh-CN" altLang="en-US" sz="2400" dirty="0"/>
              <a:t>侦察</a:t>
            </a:r>
            <a:r>
              <a:rPr lang="en-US" altLang="zh-CN" sz="2400" dirty="0"/>
              <a:t>.com, </a:t>
            </a:r>
            <a:r>
              <a:rPr lang="en-US" altLang="zh-CN" sz="2400" dirty="0" err="1"/>
              <a:t>.net</a:t>
            </a:r>
            <a:r>
              <a:rPr lang="en-US" altLang="zh-CN" sz="2400" dirty="0"/>
              <a:t>, .org</a:t>
            </a:r>
            <a:r>
              <a:rPr lang="zh-CN" altLang="en-US" sz="2400" dirty="0"/>
              <a:t>和</a:t>
            </a:r>
            <a:r>
              <a:rPr lang="en-US" altLang="zh-CN" sz="2400" dirty="0"/>
              <a:t>.</a:t>
            </a:r>
            <a:r>
              <a:rPr lang="en-US" altLang="zh-CN" sz="2400" dirty="0" err="1"/>
              <a:t>edu</a:t>
            </a:r>
            <a:r>
              <a:rPr lang="zh-CN" altLang="en-US" sz="2400" dirty="0"/>
              <a:t>域站点：</a:t>
            </a:r>
          </a:p>
          <a:p>
            <a:pPr lvl="1" eaLnBrk="1" hangingPunct="1">
              <a:lnSpc>
                <a:spcPct val="100000"/>
              </a:lnSpc>
            </a:pPr>
            <a:r>
              <a:rPr lang="zh-CN" altLang="en-US" sz="2400" dirty="0"/>
              <a:t>查询互联网网络信息中心（</a:t>
            </a:r>
            <a:r>
              <a:rPr lang="en-US" altLang="zh-CN" sz="2400" dirty="0"/>
              <a:t>Internet Network Information Center</a:t>
            </a:r>
            <a:r>
              <a:rPr lang="zh-CN" altLang="en-US" sz="2400" dirty="0"/>
              <a:t>，简称</a:t>
            </a:r>
            <a:r>
              <a:rPr lang="en-US" altLang="zh-CN" sz="2400" dirty="0" err="1"/>
              <a:t>InterNIC</a:t>
            </a:r>
            <a:r>
              <a:rPr lang="zh-CN" altLang="en-US" sz="2400" dirty="0"/>
              <a:t>）的</a:t>
            </a:r>
            <a:r>
              <a:rPr lang="en-US" altLang="zh-CN" sz="2400" dirty="0" err="1"/>
              <a:t>whois</a:t>
            </a:r>
            <a:r>
              <a:rPr lang="zh-CN" altLang="en-US" sz="2400" dirty="0"/>
              <a:t>数据库：</a:t>
            </a:r>
            <a:r>
              <a:rPr lang="en-US" altLang="zh-CN" sz="2400" dirty="0"/>
              <a:t>http://www.internic.net/whois.html</a:t>
            </a:r>
          </a:p>
          <a:p>
            <a:pPr marL="457200" lvl="1" indent="0" eaLnBrk="1" hangingPunct="1">
              <a:lnSpc>
                <a:spcPct val="100000"/>
              </a:lnSpc>
              <a:buNone/>
            </a:pPr>
            <a:r>
              <a:rPr lang="en-US" altLang="zh-CN" sz="2400" dirty="0"/>
              <a:t>    https://lookup.icann.org/lookup</a:t>
            </a:r>
          </a:p>
          <a:p>
            <a:pPr eaLnBrk="1" hangingPunct="1">
              <a:lnSpc>
                <a:spcPct val="105000"/>
              </a:lnSpc>
            </a:pPr>
            <a:r>
              <a:rPr lang="zh-CN" altLang="en-US" sz="2400" dirty="0"/>
              <a:t>侦察非</a:t>
            </a:r>
            <a:r>
              <a:rPr lang="en-US" altLang="zh-CN" sz="2400" dirty="0"/>
              <a:t>.com, </a:t>
            </a:r>
            <a:r>
              <a:rPr lang="en-US" altLang="zh-CN" sz="2400" dirty="0" err="1"/>
              <a:t>.net</a:t>
            </a:r>
            <a:r>
              <a:rPr lang="en-US" altLang="zh-CN" sz="2400" dirty="0"/>
              <a:t>, .org</a:t>
            </a:r>
            <a:r>
              <a:rPr lang="zh-CN" altLang="en-US" sz="2400" dirty="0"/>
              <a:t>和</a:t>
            </a:r>
            <a:r>
              <a:rPr lang="en-US" altLang="zh-CN" sz="2400" dirty="0"/>
              <a:t>.</a:t>
            </a:r>
            <a:r>
              <a:rPr lang="en-US" altLang="zh-CN" sz="2400" dirty="0" err="1"/>
              <a:t>edu</a:t>
            </a:r>
            <a:r>
              <a:rPr lang="zh-CN" altLang="en-US" sz="2400" dirty="0"/>
              <a:t>域站点：</a:t>
            </a:r>
          </a:p>
          <a:p>
            <a:pPr lvl="1" eaLnBrk="1" hangingPunct="1">
              <a:lnSpc>
                <a:spcPct val="100000"/>
              </a:lnSpc>
            </a:pPr>
            <a:r>
              <a:rPr lang="zh-CN" altLang="en-US" sz="2400" dirty="0"/>
              <a:t>查询</a:t>
            </a:r>
            <a:r>
              <a:rPr lang="en-US" altLang="zh-CN" sz="2400" dirty="0" err="1"/>
              <a:t>Uwhois</a:t>
            </a:r>
            <a:r>
              <a:rPr lang="zh-CN" altLang="en-US" sz="2400" dirty="0"/>
              <a:t>站点（包含</a:t>
            </a:r>
            <a:r>
              <a:rPr lang="en-US" altLang="zh-CN" sz="2400" dirty="0"/>
              <a:t>246</a:t>
            </a:r>
            <a:r>
              <a:rPr lang="zh-CN" altLang="en-US" sz="2400" dirty="0"/>
              <a:t>个国家注册机构的前端）：</a:t>
            </a:r>
            <a:r>
              <a:rPr lang="en-US" altLang="zh-CN" sz="2400" dirty="0"/>
              <a:t>http://www.uwhois.com</a:t>
            </a:r>
          </a:p>
          <a:p>
            <a:pPr eaLnBrk="1" hangingPunct="1">
              <a:lnSpc>
                <a:spcPct val="105000"/>
              </a:lnSpc>
            </a:pPr>
            <a:r>
              <a:rPr lang="zh-CN" altLang="en-US" sz="2400" dirty="0"/>
              <a:t>侦察美国军事组织：</a:t>
            </a:r>
          </a:p>
          <a:p>
            <a:pPr lvl="1" eaLnBrk="1" hangingPunct="1">
              <a:lnSpc>
                <a:spcPct val="100000"/>
              </a:lnSpc>
            </a:pPr>
            <a:r>
              <a:rPr lang="zh-CN" altLang="en-US" sz="2400" dirty="0"/>
              <a:t>查询</a:t>
            </a:r>
            <a:r>
              <a:rPr lang="en-US" altLang="zh-CN" sz="2400" dirty="0"/>
              <a:t>http://www.nic.mil/dodnic</a:t>
            </a:r>
          </a:p>
          <a:p>
            <a:pPr eaLnBrk="1" hangingPunct="1">
              <a:lnSpc>
                <a:spcPct val="105000"/>
              </a:lnSpc>
            </a:pPr>
            <a:r>
              <a:rPr lang="zh-CN" altLang="en-US" sz="2400" dirty="0"/>
              <a:t>侦察美国政府组织：</a:t>
            </a:r>
          </a:p>
          <a:p>
            <a:pPr lvl="1" eaLnBrk="1" hangingPunct="1">
              <a:lnSpc>
                <a:spcPct val="100000"/>
              </a:lnSpc>
            </a:pPr>
            <a:r>
              <a:rPr lang="zh-CN" altLang="en-US" sz="2400" dirty="0"/>
              <a:t>查询</a:t>
            </a:r>
            <a:r>
              <a:rPr lang="en-US" altLang="zh-CN" sz="2400" dirty="0"/>
              <a:t>http://www.dotgov.gov/whois.aspx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72739">
                                            <p:txEl>
                                              <p:pRg st="0" end="0"/>
                                            </p:txEl>
                                          </p:spTgt>
                                        </p:tgtEl>
                                        <p:attrNameLst>
                                          <p:attrName>style.visibility</p:attrName>
                                        </p:attrNameLst>
                                      </p:cBhvr>
                                      <p:to>
                                        <p:strVal val="visible"/>
                                      </p:to>
                                    </p:set>
                                    <p:anim calcmode="lin" valueType="num">
                                      <p:cBhvr additive="base">
                                        <p:cTn id="7" dur="500" fill="hold"/>
                                        <p:tgtEl>
                                          <p:spTgt spid="3727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27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2739">
                                            <p:txEl>
                                              <p:pRg st="1" end="1"/>
                                            </p:txEl>
                                          </p:spTgt>
                                        </p:tgtEl>
                                        <p:attrNameLst>
                                          <p:attrName>style.visibility</p:attrName>
                                        </p:attrNameLst>
                                      </p:cBhvr>
                                      <p:to>
                                        <p:strVal val="visible"/>
                                      </p:to>
                                    </p:set>
                                    <p:anim calcmode="lin" valueType="num">
                                      <p:cBhvr additive="base">
                                        <p:cTn id="13" dur="500" fill="hold"/>
                                        <p:tgtEl>
                                          <p:spTgt spid="3727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27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72739">
                                            <p:txEl>
                                              <p:pRg st="2" end="2"/>
                                            </p:txEl>
                                          </p:spTgt>
                                        </p:tgtEl>
                                        <p:attrNameLst>
                                          <p:attrName>style.visibility</p:attrName>
                                        </p:attrNameLst>
                                      </p:cBhvr>
                                      <p:to>
                                        <p:strVal val="visible"/>
                                      </p:to>
                                    </p:set>
                                    <p:anim calcmode="lin" valueType="num">
                                      <p:cBhvr additive="base">
                                        <p:cTn id="19" dur="500" fill="hold"/>
                                        <p:tgtEl>
                                          <p:spTgt spid="37273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27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72739">
                                            <p:txEl>
                                              <p:pRg st="3" end="3"/>
                                            </p:txEl>
                                          </p:spTgt>
                                        </p:tgtEl>
                                        <p:attrNameLst>
                                          <p:attrName>style.visibility</p:attrName>
                                        </p:attrNameLst>
                                      </p:cBhvr>
                                      <p:to>
                                        <p:strVal val="visible"/>
                                      </p:to>
                                    </p:set>
                                    <p:anim calcmode="lin" valueType="num">
                                      <p:cBhvr additive="base">
                                        <p:cTn id="25" dur="500" fill="hold"/>
                                        <p:tgtEl>
                                          <p:spTgt spid="37273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727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72739">
                                            <p:txEl>
                                              <p:pRg st="4" end="4"/>
                                            </p:txEl>
                                          </p:spTgt>
                                        </p:tgtEl>
                                        <p:attrNameLst>
                                          <p:attrName>style.visibility</p:attrName>
                                        </p:attrNameLst>
                                      </p:cBhvr>
                                      <p:to>
                                        <p:strVal val="visible"/>
                                      </p:to>
                                    </p:set>
                                    <p:anim calcmode="lin" valueType="num">
                                      <p:cBhvr additive="base">
                                        <p:cTn id="31" dur="500" fill="hold"/>
                                        <p:tgtEl>
                                          <p:spTgt spid="37273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727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72739">
                                            <p:txEl>
                                              <p:pRg st="5" end="5"/>
                                            </p:txEl>
                                          </p:spTgt>
                                        </p:tgtEl>
                                        <p:attrNameLst>
                                          <p:attrName>style.visibility</p:attrName>
                                        </p:attrNameLst>
                                      </p:cBhvr>
                                      <p:to>
                                        <p:strVal val="visible"/>
                                      </p:to>
                                    </p:set>
                                    <p:anim calcmode="lin" valueType="num">
                                      <p:cBhvr additive="base">
                                        <p:cTn id="37" dur="500" fill="hold"/>
                                        <p:tgtEl>
                                          <p:spTgt spid="37273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7273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72739">
                                            <p:txEl>
                                              <p:pRg st="6" end="6"/>
                                            </p:txEl>
                                          </p:spTgt>
                                        </p:tgtEl>
                                        <p:attrNameLst>
                                          <p:attrName>style.visibility</p:attrName>
                                        </p:attrNameLst>
                                      </p:cBhvr>
                                      <p:to>
                                        <p:strVal val="visible"/>
                                      </p:to>
                                    </p:set>
                                    <p:anim calcmode="lin" valueType="num">
                                      <p:cBhvr additive="base">
                                        <p:cTn id="43" dur="500" fill="hold"/>
                                        <p:tgtEl>
                                          <p:spTgt spid="37273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7273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72739">
                                            <p:txEl>
                                              <p:pRg st="7" end="7"/>
                                            </p:txEl>
                                          </p:spTgt>
                                        </p:tgtEl>
                                        <p:attrNameLst>
                                          <p:attrName>style.visibility</p:attrName>
                                        </p:attrNameLst>
                                      </p:cBhvr>
                                      <p:to>
                                        <p:strVal val="visible"/>
                                      </p:to>
                                    </p:set>
                                    <p:anim calcmode="lin" valueType="num">
                                      <p:cBhvr additive="base">
                                        <p:cTn id="49" dur="500" fill="hold"/>
                                        <p:tgtEl>
                                          <p:spTgt spid="37273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7273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72739">
                                            <p:txEl>
                                              <p:pRg st="8" end="8"/>
                                            </p:txEl>
                                          </p:spTgt>
                                        </p:tgtEl>
                                        <p:attrNameLst>
                                          <p:attrName>style.visibility</p:attrName>
                                        </p:attrNameLst>
                                      </p:cBhvr>
                                      <p:to>
                                        <p:strVal val="visible"/>
                                      </p:to>
                                    </p:set>
                                    <p:anim calcmode="lin" valueType="num">
                                      <p:cBhvr additive="base">
                                        <p:cTn id="55" dur="500" fill="hold"/>
                                        <p:tgtEl>
                                          <p:spTgt spid="37273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7273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pPr eaLnBrk="1" hangingPunct="1"/>
            <a:r>
              <a:rPr lang="zh-CN" altLang="en-US"/>
              <a:t>示例：查询注册机构</a:t>
            </a:r>
            <a:endParaRPr lang="en-US" altLang="zh-CN"/>
          </a:p>
        </p:txBody>
      </p:sp>
      <p:pic>
        <p:nvPicPr>
          <p:cNvPr id="47108" name="Picture 6" descr="snap1"/>
          <p:cNvPicPr>
            <a:picLocks noChangeAspect="1" noChangeArrowheads="1"/>
          </p:cNvPicPr>
          <p:nvPr/>
        </p:nvPicPr>
        <p:blipFill>
          <a:blip r:embed="rId2" cstate="print"/>
          <a:srcRect/>
          <a:stretch>
            <a:fillRect/>
          </a:stretch>
        </p:blipFill>
        <p:spPr bwMode="auto">
          <a:xfrm>
            <a:off x="838200" y="942975"/>
            <a:ext cx="7467600" cy="5581650"/>
          </a:xfrm>
          <a:prstGeom prst="rect">
            <a:avLst/>
          </a:prstGeom>
          <a:noFill/>
          <a:ln w="9525">
            <a:noFill/>
            <a:miter lim="800000"/>
            <a:headEnd/>
            <a:tailEnd/>
          </a:ln>
        </p:spPr>
      </p:pic>
      <p:sp>
        <p:nvSpPr>
          <p:cNvPr id="375813" name="AutoShape 5"/>
          <p:cNvSpPr/>
          <p:nvPr/>
        </p:nvSpPr>
        <p:spPr bwMode="auto">
          <a:xfrm>
            <a:off x="4284663" y="2492375"/>
            <a:ext cx="2663825" cy="431800"/>
          </a:xfrm>
          <a:prstGeom prst="borderCallout1">
            <a:avLst>
              <a:gd name="adj1" fmla="val 26472"/>
              <a:gd name="adj2" fmla="val -2861"/>
              <a:gd name="adj3" fmla="val 203310"/>
              <a:gd name="adj4" fmla="val -53037"/>
            </a:avLst>
          </a:prstGeom>
          <a:solidFill>
            <a:srgbClr val="CCFFFF"/>
          </a:solidFill>
          <a:ln w="9525">
            <a:solidFill>
              <a:srgbClr val="000000"/>
            </a:solidFill>
            <a:miter lim="800000"/>
          </a:ln>
        </p:spPr>
        <p:txBody>
          <a:bodyPr anchor="ctr"/>
          <a:lstStyle/>
          <a:p>
            <a:pPr algn="ctr"/>
            <a:r>
              <a:rPr lang="zh-CN" altLang="en-US" b="1">
                <a:solidFill>
                  <a:srgbClr val="000000"/>
                </a:solidFill>
              </a:rPr>
              <a:t>查询</a:t>
            </a:r>
            <a:r>
              <a:rPr lang="en-US" altLang="zh-CN" b="1">
                <a:solidFill>
                  <a:srgbClr val="000000"/>
                </a:solidFill>
              </a:rPr>
              <a:t>csdn.net</a:t>
            </a:r>
            <a:r>
              <a:rPr lang="zh-CN" altLang="en-US" b="1">
                <a:solidFill>
                  <a:srgbClr val="000000"/>
                </a:solidFill>
              </a:rPr>
              <a:t>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75813"/>
                                        </p:tgtEl>
                                        <p:attrNameLst>
                                          <p:attrName>style.visibility</p:attrName>
                                        </p:attrNameLst>
                                      </p:cBhvr>
                                      <p:to>
                                        <p:strVal val="visible"/>
                                      </p:to>
                                    </p:set>
                                    <p:animEffect transition="in" filter="slide(fromLeft)">
                                      <p:cBhvr>
                                        <p:cTn id="7" dur="500"/>
                                        <p:tgtEl>
                                          <p:spTgt spid="375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9" descr="snap2"/>
          <p:cNvPicPr>
            <a:picLocks noChangeAspect="1" noChangeArrowheads="1"/>
          </p:cNvPicPr>
          <p:nvPr/>
        </p:nvPicPr>
        <p:blipFill>
          <a:blip r:embed="rId3" cstate="print"/>
          <a:srcRect/>
          <a:stretch>
            <a:fillRect/>
          </a:stretch>
        </p:blipFill>
        <p:spPr bwMode="auto">
          <a:xfrm>
            <a:off x="36513" y="1393825"/>
            <a:ext cx="9144000" cy="4895850"/>
          </a:xfrm>
          <a:prstGeom prst="rect">
            <a:avLst/>
          </a:prstGeom>
          <a:noFill/>
          <a:ln w="9525">
            <a:noFill/>
            <a:miter lim="800000"/>
            <a:headEnd/>
            <a:tailEnd/>
          </a:ln>
        </p:spPr>
      </p:pic>
      <p:sp>
        <p:nvSpPr>
          <p:cNvPr id="48132" name="Rectangle 2"/>
          <p:cNvSpPr>
            <a:spLocks noGrp="1" noChangeArrowheads="1"/>
          </p:cNvSpPr>
          <p:nvPr>
            <p:ph type="title"/>
          </p:nvPr>
        </p:nvSpPr>
        <p:spPr/>
        <p:txBody>
          <a:bodyPr/>
          <a:lstStyle/>
          <a:p>
            <a:pPr eaLnBrk="1" hangingPunct="1"/>
            <a:r>
              <a:rPr lang="zh-CN" altLang="en-US"/>
              <a:t>示例：查询结果</a:t>
            </a:r>
            <a:endParaRPr lang="en-US" altLang="zh-CN"/>
          </a:p>
        </p:txBody>
      </p:sp>
      <p:sp>
        <p:nvSpPr>
          <p:cNvPr id="389125" name="Rectangle 5"/>
          <p:cNvSpPr>
            <a:spLocks noChangeArrowheads="1"/>
          </p:cNvSpPr>
          <p:nvPr/>
        </p:nvSpPr>
        <p:spPr bwMode="auto">
          <a:xfrm>
            <a:off x="611188" y="3322638"/>
            <a:ext cx="4392612" cy="269875"/>
          </a:xfrm>
          <a:prstGeom prst="rect">
            <a:avLst/>
          </a:prstGeom>
          <a:noFill/>
          <a:ln w="15875">
            <a:solidFill>
              <a:srgbClr val="FF0000"/>
            </a:solidFill>
            <a:miter lim="800000"/>
          </a:ln>
        </p:spPr>
        <p:txBody>
          <a:bodyPr wrap="none" anchor="ctr"/>
          <a:lstStyle/>
          <a:p>
            <a:endParaRPr lang="zh-CN" altLang="en-US"/>
          </a:p>
        </p:txBody>
      </p:sp>
      <p:sp>
        <p:nvSpPr>
          <p:cNvPr id="389126" name="Rectangle 6"/>
          <p:cNvSpPr>
            <a:spLocks noChangeArrowheads="1"/>
          </p:cNvSpPr>
          <p:nvPr/>
        </p:nvSpPr>
        <p:spPr bwMode="auto">
          <a:xfrm>
            <a:off x="611188" y="3625850"/>
            <a:ext cx="5113337" cy="241300"/>
          </a:xfrm>
          <a:prstGeom prst="rect">
            <a:avLst/>
          </a:prstGeom>
          <a:noFill/>
          <a:ln w="15875">
            <a:solidFill>
              <a:srgbClr val="FF0000"/>
            </a:solidFill>
            <a:miter lim="800000"/>
          </a:ln>
        </p:spPr>
        <p:txBody>
          <a:bodyPr wrap="none" anchor="ctr"/>
          <a:lstStyle/>
          <a:p>
            <a:endParaRPr lang="zh-CN" altLang="en-US"/>
          </a:p>
        </p:txBody>
      </p:sp>
      <p:sp>
        <p:nvSpPr>
          <p:cNvPr id="389127" name="AutoShape 7"/>
          <p:cNvSpPr/>
          <p:nvPr/>
        </p:nvSpPr>
        <p:spPr bwMode="auto">
          <a:xfrm>
            <a:off x="5364163" y="2565400"/>
            <a:ext cx="2663825" cy="431800"/>
          </a:xfrm>
          <a:prstGeom prst="borderCallout1">
            <a:avLst>
              <a:gd name="adj1" fmla="val 26472"/>
              <a:gd name="adj2" fmla="val -2861"/>
              <a:gd name="adj3" fmla="val 203310"/>
              <a:gd name="adj4" fmla="val -53037"/>
            </a:avLst>
          </a:prstGeom>
          <a:solidFill>
            <a:srgbClr val="CCFFFF"/>
          </a:solidFill>
          <a:ln w="9525">
            <a:solidFill>
              <a:srgbClr val="000000"/>
            </a:solidFill>
            <a:miter lim="800000"/>
          </a:ln>
        </p:spPr>
        <p:txBody>
          <a:bodyPr anchor="ctr"/>
          <a:lstStyle/>
          <a:p>
            <a:pPr algn="ctr"/>
            <a:r>
              <a:rPr lang="en-US" altLang="zh-CN" b="1">
                <a:solidFill>
                  <a:srgbClr val="000000"/>
                </a:solidFill>
              </a:rPr>
              <a:t>csdn.net</a:t>
            </a:r>
            <a:r>
              <a:rPr lang="zh-CN" altLang="en-US" b="1">
                <a:solidFill>
                  <a:srgbClr val="000000"/>
                </a:solidFill>
              </a:rPr>
              <a:t>域的注册机构</a:t>
            </a:r>
            <a:endParaRPr lang="en-US" altLang="zh-CN" b="1">
              <a:solidFill>
                <a:srgbClr val="000000"/>
              </a:solidFill>
            </a:endParaRPr>
          </a:p>
        </p:txBody>
      </p:sp>
      <p:sp>
        <p:nvSpPr>
          <p:cNvPr id="389128" name="AutoShape 8"/>
          <p:cNvSpPr/>
          <p:nvPr/>
        </p:nvSpPr>
        <p:spPr bwMode="auto">
          <a:xfrm>
            <a:off x="5364163" y="4581525"/>
            <a:ext cx="2663825" cy="863600"/>
          </a:xfrm>
          <a:prstGeom prst="borderCallout1">
            <a:avLst>
              <a:gd name="adj1" fmla="val 13236"/>
              <a:gd name="adj2" fmla="val -2861"/>
              <a:gd name="adj3" fmla="val -106801"/>
              <a:gd name="adj4" fmla="val -44935"/>
            </a:avLst>
          </a:prstGeom>
          <a:solidFill>
            <a:srgbClr val="CCFFFF"/>
          </a:solidFill>
          <a:ln w="9525">
            <a:solidFill>
              <a:srgbClr val="000000"/>
            </a:solidFill>
            <a:miter lim="800000"/>
          </a:ln>
        </p:spPr>
        <p:txBody>
          <a:bodyPr anchor="ctr"/>
          <a:lstStyle/>
          <a:p>
            <a:pPr algn="ctr"/>
            <a:r>
              <a:rPr lang="zh-CN" altLang="en-US" b="1">
                <a:solidFill>
                  <a:srgbClr val="000000"/>
                </a:solidFill>
              </a:rPr>
              <a:t>注册机构的</a:t>
            </a:r>
            <a:r>
              <a:rPr lang="en-US" altLang="zh-CN" b="1">
                <a:solidFill>
                  <a:srgbClr val="000000"/>
                </a:solidFill>
              </a:rPr>
              <a:t>whois</a:t>
            </a:r>
          </a:p>
          <a:p>
            <a:pPr algn="ctr"/>
            <a:r>
              <a:rPr lang="zh-CN" altLang="en-US" b="1">
                <a:solidFill>
                  <a:srgbClr val="000000"/>
                </a:solidFill>
              </a:rPr>
              <a:t>数据库地址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89125"/>
                                        </p:tgtEl>
                                        <p:attrNameLst>
                                          <p:attrName>style.visibility</p:attrName>
                                        </p:attrNameLst>
                                      </p:cBhvr>
                                      <p:to>
                                        <p:strVal val="visible"/>
                                      </p:to>
                                    </p:set>
                                    <p:anim calcmode="lin" valueType="num">
                                      <p:cBhvr>
                                        <p:cTn id="7" dur="500" fill="hold"/>
                                        <p:tgtEl>
                                          <p:spTgt spid="389125"/>
                                        </p:tgtEl>
                                        <p:attrNameLst>
                                          <p:attrName>ppt_w</p:attrName>
                                        </p:attrNameLst>
                                      </p:cBhvr>
                                      <p:tavLst>
                                        <p:tav tm="0">
                                          <p:val>
                                            <p:fltVal val="0"/>
                                          </p:val>
                                        </p:tav>
                                        <p:tav tm="100000">
                                          <p:val>
                                            <p:strVal val="#ppt_w"/>
                                          </p:val>
                                        </p:tav>
                                      </p:tavLst>
                                    </p:anim>
                                    <p:anim calcmode="lin" valueType="num">
                                      <p:cBhvr>
                                        <p:cTn id="8" dur="500" fill="hold"/>
                                        <p:tgtEl>
                                          <p:spTgt spid="389125"/>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389127"/>
                                        </p:tgtEl>
                                        <p:attrNameLst>
                                          <p:attrName>style.visibility</p:attrName>
                                        </p:attrNameLst>
                                      </p:cBhvr>
                                      <p:to>
                                        <p:strVal val="visible"/>
                                      </p:to>
                                    </p:set>
                                    <p:animEffect transition="in" filter="slide(fromLeft)">
                                      <p:cBhvr>
                                        <p:cTn id="13" dur="500"/>
                                        <p:tgtEl>
                                          <p:spTgt spid="389127"/>
                                        </p:tgtEl>
                                      </p:cBhvr>
                                    </p:animEffect>
                                  </p:childTnLst>
                                </p:cTn>
                              </p:par>
                            </p:childTnLst>
                          </p:cTn>
                        </p:par>
                      </p:childTnLst>
                    </p:cTn>
                  </p:par>
                  <p:par>
                    <p:cTn id="14" fill="hold">
                      <p:stCondLst>
                        <p:cond delay="indefinite"/>
                      </p:stCondLst>
                      <p:childTnLst>
                        <p:par>
                          <p:cTn id="15" fill="hold">
                            <p:stCondLst>
                              <p:cond delay="0"/>
                            </p:stCondLst>
                            <p:childTnLst>
                              <p:par>
                                <p:cTn id="16" presetID="17" presetClass="entr" presetSubtype="10" fill="hold" grpId="0" nodeType="clickEffect">
                                  <p:stCondLst>
                                    <p:cond delay="0"/>
                                  </p:stCondLst>
                                  <p:childTnLst>
                                    <p:set>
                                      <p:cBhvr>
                                        <p:cTn id="17" dur="1" fill="hold">
                                          <p:stCondLst>
                                            <p:cond delay="0"/>
                                          </p:stCondLst>
                                        </p:cTn>
                                        <p:tgtEl>
                                          <p:spTgt spid="389126"/>
                                        </p:tgtEl>
                                        <p:attrNameLst>
                                          <p:attrName>style.visibility</p:attrName>
                                        </p:attrNameLst>
                                      </p:cBhvr>
                                      <p:to>
                                        <p:strVal val="visible"/>
                                      </p:to>
                                    </p:set>
                                    <p:anim calcmode="lin" valueType="num">
                                      <p:cBhvr>
                                        <p:cTn id="18" dur="500" fill="hold"/>
                                        <p:tgtEl>
                                          <p:spTgt spid="389126"/>
                                        </p:tgtEl>
                                        <p:attrNameLst>
                                          <p:attrName>ppt_w</p:attrName>
                                        </p:attrNameLst>
                                      </p:cBhvr>
                                      <p:tavLst>
                                        <p:tav tm="0">
                                          <p:val>
                                            <p:fltVal val="0"/>
                                          </p:val>
                                        </p:tav>
                                        <p:tav tm="100000">
                                          <p:val>
                                            <p:strVal val="#ppt_w"/>
                                          </p:val>
                                        </p:tav>
                                      </p:tavLst>
                                    </p:anim>
                                    <p:anim calcmode="lin" valueType="num">
                                      <p:cBhvr>
                                        <p:cTn id="19" dur="500" fill="hold"/>
                                        <p:tgtEl>
                                          <p:spTgt spid="389126"/>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389128"/>
                                        </p:tgtEl>
                                        <p:attrNameLst>
                                          <p:attrName>style.visibility</p:attrName>
                                        </p:attrNameLst>
                                      </p:cBhvr>
                                      <p:to>
                                        <p:strVal val="visible"/>
                                      </p:to>
                                    </p:set>
                                    <p:animEffect transition="in" filter="slide(fromLeft)">
                                      <p:cBhvr>
                                        <p:cTn id="24" dur="500"/>
                                        <p:tgtEl>
                                          <p:spTgt spid="389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5" grpId="0" animBg="1"/>
      <p:bldP spid="389126" grpId="0" animBg="1"/>
      <p:bldP spid="389127" grpId="0" animBg="1"/>
      <p:bldP spid="3891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zh-CN" altLang="en-US"/>
              <a:t>网络侦察收集的信息</a:t>
            </a:r>
            <a:endParaRPr lang="en-US" altLang="zh-CN"/>
          </a:p>
        </p:txBody>
      </p:sp>
      <p:sp>
        <p:nvSpPr>
          <p:cNvPr id="6" name="Rectangle 3"/>
          <p:cNvSpPr txBox="1">
            <a:spLocks noChangeArrowheads="1"/>
          </p:cNvSpPr>
          <p:nvPr/>
        </p:nvSpPr>
        <p:spPr bwMode="auto">
          <a:xfrm>
            <a:off x="467544" y="1152178"/>
            <a:ext cx="8424863" cy="5239097"/>
          </a:xfrm>
          <a:prstGeom prst="rect">
            <a:avLst/>
          </a:prstGeom>
          <a:noFill/>
          <a:ln w="9525">
            <a:noFill/>
            <a:miter lim="800000"/>
          </a:ln>
        </p:spPr>
        <p:txBody>
          <a:bodyPr vert="horz" wrap="square" lIns="91440" tIns="45720" rIns="91440" bIns="45720" numCol="1" anchor="t" anchorCtr="0" compatLnSpc="1"/>
          <a:lstStyle/>
          <a:p>
            <a:pPr marL="533400" marR="0" lvl="0" indent="-533400" algn="l" defTabSz="914400" rtl="0" eaLnBrk="0" fontAlgn="base" latinLnBrk="0" hangingPunct="0">
              <a:lnSpc>
                <a:spcPct val="115000"/>
              </a:lnSpc>
              <a:spcBef>
                <a:spcPct val="20000"/>
              </a:spcBef>
              <a:spcAft>
                <a:spcPct val="10000"/>
              </a:spcAft>
              <a:buClr>
                <a:srgbClr val="FF0000"/>
              </a:buClr>
              <a:buSzTx/>
              <a:buFont typeface="Wingdings" panose="05000000000000000000" pitchFamily="2" charset="2"/>
              <a:buAutoNum type="circleNumDbPlain"/>
              <a:defRPr/>
            </a:pPr>
            <a:r>
              <a:rPr kumimoji="0" lang="zh-CN" altLang="en-US" sz="2400" b="1" i="0" u="none" strike="noStrike" kern="0" cap="none" spc="0" normalizeH="0" baseline="0" noProof="0" dirty="0">
                <a:ln>
                  <a:noFill/>
                </a:ln>
                <a:solidFill>
                  <a:srgbClr val="000000"/>
                </a:solidFill>
                <a:effectLst/>
                <a:uLnTx/>
                <a:uFillTx/>
                <a:latin typeface="+mn-lt"/>
                <a:ea typeface="+mn-ea"/>
                <a:cs typeface="+mn-cs"/>
              </a:rPr>
              <a:t>你能想到哪些方法来获得上述信息的一种或几种？</a:t>
            </a:r>
            <a:endParaRPr kumimoji="0" lang="en-US" altLang="zh-CN" sz="2400" b="1" i="0" u="none" strike="noStrike" kern="0" cap="none" spc="0" normalizeH="0" baseline="0" noProof="0" dirty="0">
              <a:ln>
                <a:noFill/>
              </a:ln>
              <a:solidFill>
                <a:srgbClr val="000000"/>
              </a:solidFill>
              <a:effectLst/>
              <a:uLnTx/>
              <a:uFillTx/>
              <a:latin typeface="+mn-lt"/>
              <a:ea typeface="+mn-ea"/>
              <a:cs typeface="+mn-cs"/>
            </a:endParaRPr>
          </a:p>
          <a:p>
            <a:pPr marL="533400" marR="0" lvl="0" indent="-533400" algn="l" defTabSz="914400" rtl="0" eaLnBrk="0" fontAlgn="base" latinLnBrk="0" hangingPunct="0">
              <a:lnSpc>
                <a:spcPct val="115000"/>
              </a:lnSpc>
              <a:spcBef>
                <a:spcPct val="20000"/>
              </a:spcBef>
              <a:spcAft>
                <a:spcPct val="10000"/>
              </a:spcAft>
              <a:buClr>
                <a:srgbClr val="FF0000"/>
              </a:buClr>
              <a:buSzTx/>
              <a:buFont typeface="Wingdings" panose="05000000000000000000" pitchFamily="2" charset="2"/>
              <a:buAutoNum type="circleNumDbPlain"/>
              <a:defRPr/>
            </a:pPr>
            <a:r>
              <a:rPr kumimoji="0" lang="zh-CN" altLang="en-US" sz="2400" b="1" i="0" u="none" strike="noStrike" kern="0" cap="none" spc="0" normalizeH="0" baseline="0" noProof="0" dirty="0">
                <a:ln>
                  <a:noFill/>
                </a:ln>
                <a:solidFill>
                  <a:srgbClr val="000000"/>
                </a:solidFill>
                <a:effectLst/>
                <a:uLnTx/>
                <a:uFillTx/>
                <a:latin typeface="+mn-lt"/>
                <a:ea typeface="+mn-ea"/>
                <a:cs typeface="+mn-cs"/>
              </a:rPr>
              <a:t>给你一个</a:t>
            </a:r>
            <a:r>
              <a:rPr kumimoji="0" lang="en-US" altLang="zh-CN" sz="2400" b="1" i="0" u="none" strike="noStrike" kern="0" cap="none" spc="0" normalizeH="0" baseline="0" noProof="0" dirty="0">
                <a:ln>
                  <a:noFill/>
                </a:ln>
                <a:solidFill>
                  <a:srgbClr val="000000"/>
                </a:solidFill>
                <a:effectLst/>
                <a:uLnTx/>
                <a:uFillTx/>
                <a:latin typeface="+mn-lt"/>
                <a:ea typeface="+mn-ea"/>
                <a:cs typeface="+mn-cs"/>
              </a:rPr>
              <a:t>QQ</a:t>
            </a:r>
            <a:r>
              <a:rPr kumimoji="0" lang="zh-CN" altLang="en-US" sz="2400" b="1" i="0" u="none" strike="noStrike" kern="0" cap="none" spc="0" normalizeH="0" baseline="0" noProof="0" dirty="0">
                <a:ln>
                  <a:noFill/>
                </a:ln>
                <a:solidFill>
                  <a:srgbClr val="000000"/>
                </a:solidFill>
                <a:effectLst/>
                <a:uLnTx/>
                <a:uFillTx/>
                <a:latin typeface="+mn-lt"/>
                <a:ea typeface="+mn-ea"/>
                <a:cs typeface="+mn-cs"/>
              </a:rPr>
              <a:t>或者微信号，如何找出主人的相关信息？</a:t>
            </a:r>
            <a:endParaRPr kumimoji="0" lang="en-US" altLang="zh-CN" sz="2400" b="1" i="0" u="none" strike="noStrike" kern="0" cap="none" spc="0" normalizeH="0" baseline="0" noProof="0" dirty="0">
              <a:ln>
                <a:noFill/>
              </a:ln>
              <a:solidFill>
                <a:srgbClr val="000000"/>
              </a:solidFill>
              <a:effectLst/>
              <a:uLnTx/>
              <a:uFillTx/>
              <a:latin typeface="+mn-lt"/>
              <a:ea typeface="+mn-ea"/>
              <a:cs typeface="+mn-cs"/>
            </a:endParaRPr>
          </a:p>
          <a:p>
            <a:pPr marL="533400" marR="0" lvl="0" indent="-533400" algn="l" defTabSz="914400" rtl="0" eaLnBrk="0" fontAlgn="base" latinLnBrk="0" hangingPunct="0">
              <a:lnSpc>
                <a:spcPct val="115000"/>
              </a:lnSpc>
              <a:spcBef>
                <a:spcPct val="20000"/>
              </a:spcBef>
              <a:spcAft>
                <a:spcPct val="10000"/>
              </a:spcAft>
              <a:buClr>
                <a:srgbClr val="FF0000"/>
              </a:buClr>
              <a:buSzTx/>
              <a:buFont typeface="Wingdings" panose="05000000000000000000" pitchFamily="2" charset="2"/>
              <a:buAutoNum type="circleNumDbPlain"/>
              <a:defRPr/>
            </a:pPr>
            <a:r>
              <a:rPr kumimoji="0" lang="zh-CN" altLang="en-US" sz="2400" b="1" i="0" u="none" strike="noStrike" kern="0" cap="none" spc="0" normalizeH="0" baseline="0" noProof="0" dirty="0">
                <a:ln>
                  <a:noFill/>
                </a:ln>
                <a:solidFill>
                  <a:srgbClr val="000000"/>
                </a:solidFill>
                <a:effectLst/>
                <a:uLnTx/>
                <a:uFillTx/>
                <a:latin typeface="+mn-lt"/>
                <a:ea typeface="+mn-ea"/>
                <a:cs typeface="+mn-cs"/>
              </a:rPr>
              <a:t>你了解社会工程学吗？人肉搜索？</a:t>
            </a:r>
          </a:p>
          <a:p>
            <a:pPr marL="533400" marR="0" lvl="0" indent="-533400" algn="l" defTabSz="914400" rtl="0" eaLnBrk="0" fontAlgn="base" latinLnBrk="0" hangingPunct="0">
              <a:lnSpc>
                <a:spcPct val="115000"/>
              </a:lnSpc>
              <a:spcBef>
                <a:spcPct val="20000"/>
              </a:spcBef>
              <a:spcAft>
                <a:spcPct val="10000"/>
              </a:spcAft>
              <a:buClr>
                <a:srgbClr val="FF0000"/>
              </a:buClr>
              <a:buSzTx/>
              <a:buFont typeface="Wingdings" panose="05000000000000000000" pitchFamily="2" charset="2"/>
              <a:buAutoNum type="circleNumDbPlain"/>
              <a:defRPr/>
            </a:pPr>
            <a:r>
              <a:rPr kumimoji="0" lang="zh-CN" altLang="en-US" sz="2400" b="1" i="0" u="none" strike="noStrike" kern="0" cap="none" spc="0" normalizeH="0" baseline="0" noProof="0" dirty="0">
                <a:ln>
                  <a:noFill/>
                </a:ln>
                <a:solidFill>
                  <a:srgbClr val="000000"/>
                </a:solidFill>
                <a:effectLst/>
                <a:uLnTx/>
                <a:uFillTx/>
                <a:latin typeface="+mn-lt"/>
                <a:ea typeface="+mn-ea"/>
                <a:cs typeface="+mn-cs"/>
              </a:rPr>
              <a:t>如何发现一个人的社会关系？</a:t>
            </a:r>
          </a:p>
          <a:p>
            <a:pPr marL="533400" marR="0" lvl="0" indent="-533400" algn="l" defTabSz="914400" rtl="0" eaLnBrk="0" fontAlgn="base" latinLnBrk="0" hangingPunct="0">
              <a:lnSpc>
                <a:spcPct val="115000"/>
              </a:lnSpc>
              <a:spcBef>
                <a:spcPct val="20000"/>
              </a:spcBef>
              <a:spcAft>
                <a:spcPct val="10000"/>
              </a:spcAft>
              <a:buClr>
                <a:srgbClr val="FF0000"/>
              </a:buClr>
              <a:buSzTx/>
              <a:buFont typeface="Wingdings" panose="05000000000000000000" pitchFamily="2" charset="2"/>
              <a:buAutoNum type="circleNumDbPlain"/>
              <a:defRPr/>
            </a:pPr>
            <a:r>
              <a:rPr kumimoji="0" lang="zh-CN" altLang="en-US" sz="2400" b="1" i="0" u="none" strike="noStrike" kern="0" cap="none" spc="0" normalizeH="0" baseline="0" noProof="0" dirty="0">
                <a:ln>
                  <a:noFill/>
                </a:ln>
                <a:solidFill>
                  <a:srgbClr val="000000"/>
                </a:solidFill>
                <a:effectLst/>
                <a:uLnTx/>
                <a:uFillTx/>
                <a:latin typeface="+mn-lt"/>
                <a:ea typeface="+mn-ea"/>
                <a:cs typeface="+mn-cs"/>
              </a:rPr>
              <a:t>你使用过哪些搜索网站？如何使用？用它来干什么？</a:t>
            </a:r>
          </a:p>
          <a:p>
            <a:pPr marL="533400" marR="0" lvl="0" indent="-533400" algn="l" defTabSz="914400" rtl="0" eaLnBrk="0" fontAlgn="base" latinLnBrk="0" hangingPunct="0">
              <a:lnSpc>
                <a:spcPct val="115000"/>
              </a:lnSpc>
              <a:spcBef>
                <a:spcPct val="20000"/>
              </a:spcBef>
              <a:spcAft>
                <a:spcPct val="10000"/>
              </a:spcAft>
              <a:buClr>
                <a:srgbClr val="FF0000"/>
              </a:buClr>
              <a:buSzTx/>
              <a:buFont typeface="Wingdings" panose="05000000000000000000" pitchFamily="2" charset="2"/>
              <a:buAutoNum type="circleNumDbPlain"/>
              <a:defRPr/>
            </a:pPr>
            <a:r>
              <a:rPr kumimoji="0" lang="zh-CN" altLang="en-US" sz="2400" b="1" i="0" u="none" strike="noStrike" kern="0" cap="none" spc="0" normalizeH="0" baseline="0" noProof="0" dirty="0">
                <a:ln>
                  <a:noFill/>
                </a:ln>
                <a:solidFill>
                  <a:srgbClr val="000000"/>
                </a:solidFill>
                <a:effectLst/>
                <a:uLnTx/>
                <a:uFillTx/>
                <a:latin typeface="+mn-lt"/>
                <a:ea typeface="+mn-ea"/>
                <a:cs typeface="+mn-cs"/>
              </a:rPr>
              <a:t>为什么要禁止军人上电视（／网络）征婚、交友，使用社交媒体？ （最新例子是东部战区陈某某未经审批使用机外机，通过微信</a:t>
            </a:r>
            <a:r>
              <a:rPr kumimoji="0" lang="en-US" altLang="zh-CN" sz="2400" b="1" i="0" u="none" strike="noStrike" kern="0" cap="none" spc="0" normalizeH="0" baseline="0" noProof="0" dirty="0">
                <a:ln>
                  <a:noFill/>
                </a:ln>
                <a:solidFill>
                  <a:srgbClr val="000000"/>
                </a:solidFill>
                <a:effectLst/>
                <a:uLnTx/>
                <a:uFillTx/>
                <a:latin typeface="+mn-lt"/>
                <a:ea typeface="+mn-ea"/>
                <a:cs typeface="+mn-cs"/>
              </a:rPr>
              <a:t>QQ</a:t>
            </a:r>
            <a:r>
              <a:rPr kumimoji="0" lang="zh-CN" altLang="en-US" sz="2400" b="1" i="0" u="none" strike="noStrike" kern="0" cap="none" spc="0" normalizeH="0" baseline="0" noProof="0" dirty="0">
                <a:ln>
                  <a:noFill/>
                </a:ln>
                <a:solidFill>
                  <a:srgbClr val="000000"/>
                </a:solidFill>
                <a:effectLst/>
                <a:uLnTx/>
                <a:uFillTx/>
                <a:latin typeface="+mn-lt"/>
                <a:ea typeface="+mn-ea"/>
                <a:cs typeface="+mn-cs"/>
              </a:rPr>
              <a:t>向家人朋友谈论军事发送涉军照片，手游平台暴露军人身份造成泄密。处罚是提前退役）</a:t>
            </a:r>
            <a:endParaRPr kumimoji="0" lang="en-US" altLang="zh-CN" sz="2400" b="1" i="0" u="none" strike="noStrike" kern="0" cap="none" spc="0" normalizeH="0" baseline="0" noProof="0" dirty="0">
              <a:ln>
                <a:noFill/>
              </a:ln>
              <a:solidFill>
                <a:srgbClr val="000000"/>
              </a:solidFill>
              <a:effectLst/>
              <a:uLnTx/>
              <a:uFillTx/>
              <a:latin typeface="+mn-lt"/>
              <a:ea typeface="+mn-ea"/>
              <a:cs typeface="+mn-cs"/>
            </a:endParaRPr>
          </a:p>
          <a:p>
            <a:pPr marL="533400" marR="0" lvl="0" indent="-533400" algn="l" defTabSz="914400" rtl="0" eaLnBrk="0" fontAlgn="base" latinLnBrk="0" hangingPunct="0">
              <a:lnSpc>
                <a:spcPct val="115000"/>
              </a:lnSpc>
              <a:spcBef>
                <a:spcPct val="20000"/>
              </a:spcBef>
              <a:spcAft>
                <a:spcPct val="10000"/>
              </a:spcAft>
              <a:buClr>
                <a:srgbClr val="FF0000"/>
              </a:buClr>
              <a:buSzTx/>
              <a:buFont typeface="Wingdings" panose="05000000000000000000" pitchFamily="2" charset="2"/>
              <a:buAutoNum type="circleNumDbPlain"/>
              <a:defRPr/>
            </a:pPr>
            <a:r>
              <a:rPr kumimoji="0" lang="zh-CN" altLang="en-US" sz="2400" b="1" i="0" u="none" strike="noStrike" kern="0" cap="none" spc="0" normalizeH="0" baseline="0" noProof="0" dirty="0">
                <a:ln>
                  <a:noFill/>
                </a:ln>
                <a:solidFill>
                  <a:srgbClr val="000000"/>
                </a:solidFill>
                <a:effectLst/>
                <a:uLnTx/>
                <a:uFillTx/>
                <a:latin typeface="+mn-lt"/>
                <a:ea typeface="+mn-ea"/>
                <a:cs typeface="+mn-cs"/>
              </a:rPr>
              <a:t>如何提防被侦察？</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lstStyle/>
          <a:p>
            <a:pPr eaLnBrk="1" hangingPunct="1"/>
            <a:r>
              <a:rPr lang="en-US" altLang="zh-CN"/>
              <a:t>(</a:t>
            </a:r>
            <a:r>
              <a:rPr lang="zh-CN" altLang="en-US"/>
              <a:t>二</a:t>
            </a:r>
            <a:r>
              <a:rPr lang="en-US" altLang="zh-CN"/>
              <a:t>)</a:t>
            </a:r>
            <a:r>
              <a:rPr lang="zh-CN" altLang="en-US"/>
              <a:t>查询注册资料</a:t>
            </a:r>
          </a:p>
        </p:txBody>
      </p:sp>
      <p:sp>
        <p:nvSpPr>
          <p:cNvPr id="373763" name="Rectangle 3"/>
          <p:cNvSpPr>
            <a:spLocks noGrp="1" noChangeArrowheads="1"/>
          </p:cNvSpPr>
          <p:nvPr>
            <p:ph type="body" idx="1"/>
          </p:nvPr>
        </p:nvSpPr>
        <p:spPr>
          <a:xfrm>
            <a:off x="611188" y="1287463"/>
            <a:ext cx="7772400" cy="4818062"/>
          </a:xfrm>
        </p:spPr>
        <p:txBody>
          <a:bodyPr/>
          <a:lstStyle/>
          <a:p>
            <a:pPr eaLnBrk="1" hangingPunct="1">
              <a:lnSpc>
                <a:spcPts val="3200"/>
              </a:lnSpc>
              <a:spcBef>
                <a:spcPts val="0"/>
              </a:spcBef>
            </a:pPr>
            <a:r>
              <a:rPr lang="zh-CN" altLang="en-US" sz="2000" dirty="0"/>
              <a:t>攻击者通过注册机构查询，找到目标的具体注册机构的</a:t>
            </a:r>
            <a:r>
              <a:rPr lang="en-US" altLang="zh-CN" sz="2000" dirty="0" err="1"/>
              <a:t>whois</a:t>
            </a:r>
            <a:r>
              <a:rPr lang="zh-CN" altLang="en-US" sz="2000" dirty="0"/>
              <a:t>库。</a:t>
            </a:r>
          </a:p>
          <a:p>
            <a:pPr eaLnBrk="1" hangingPunct="1">
              <a:lnSpc>
                <a:spcPts val="3200"/>
              </a:lnSpc>
              <a:spcBef>
                <a:spcPts val="0"/>
              </a:spcBef>
            </a:pPr>
            <a:r>
              <a:rPr lang="zh-CN" altLang="en-US" sz="2000" dirty="0"/>
              <a:t>通过注册机构的</a:t>
            </a:r>
            <a:r>
              <a:rPr lang="en-US" altLang="zh-CN" sz="2000" dirty="0" err="1"/>
              <a:t>whois</a:t>
            </a:r>
            <a:r>
              <a:rPr lang="zh-CN" altLang="en-US" sz="2000" dirty="0"/>
              <a:t>数据库，可以检索到：</a:t>
            </a:r>
          </a:p>
          <a:p>
            <a:pPr lvl="1" eaLnBrk="1" hangingPunct="1">
              <a:lnSpc>
                <a:spcPts val="3200"/>
              </a:lnSpc>
              <a:spcBef>
                <a:spcPts val="0"/>
              </a:spcBef>
            </a:pPr>
            <a:r>
              <a:rPr lang="zh-CN" altLang="en-US" sz="2000" dirty="0"/>
              <a:t>域名</a:t>
            </a:r>
          </a:p>
          <a:p>
            <a:pPr lvl="1" eaLnBrk="1" hangingPunct="1">
              <a:lnSpc>
                <a:spcPts val="3200"/>
              </a:lnSpc>
              <a:spcBef>
                <a:spcPts val="0"/>
              </a:spcBef>
            </a:pPr>
            <a:r>
              <a:rPr lang="en-US" altLang="zh-CN" sz="2000" dirty="0"/>
              <a:t>IP</a:t>
            </a:r>
            <a:r>
              <a:rPr lang="zh-CN" altLang="en-US" sz="2000" dirty="0"/>
              <a:t>地址</a:t>
            </a:r>
          </a:p>
          <a:p>
            <a:pPr lvl="1" eaLnBrk="1" hangingPunct="1">
              <a:lnSpc>
                <a:spcPts val="3200"/>
              </a:lnSpc>
              <a:spcBef>
                <a:spcPts val="0"/>
              </a:spcBef>
            </a:pPr>
            <a:r>
              <a:rPr lang="zh-CN" altLang="en-US" sz="2000" dirty="0"/>
              <a:t>联系人姓名</a:t>
            </a:r>
          </a:p>
          <a:p>
            <a:pPr lvl="1" eaLnBrk="1" hangingPunct="1">
              <a:lnSpc>
                <a:spcPts val="3200"/>
              </a:lnSpc>
              <a:spcBef>
                <a:spcPts val="0"/>
              </a:spcBef>
            </a:pPr>
            <a:r>
              <a:rPr lang="zh-CN" altLang="en-US" sz="2000" dirty="0"/>
              <a:t>电话号码</a:t>
            </a:r>
          </a:p>
          <a:p>
            <a:pPr lvl="1" eaLnBrk="1" hangingPunct="1">
              <a:lnSpc>
                <a:spcPts val="3200"/>
              </a:lnSpc>
              <a:spcBef>
                <a:spcPts val="0"/>
              </a:spcBef>
            </a:pPr>
            <a:r>
              <a:rPr lang="zh-CN" altLang="en-US" sz="2000" dirty="0"/>
              <a:t>电子邮件</a:t>
            </a:r>
          </a:p>
          <a:p>
            <a:pPr lvl="1" eaLnBrk="1" hangingPunct="1">
              <a:lnSpc>
                <a:spcPts val="3200"/>
              </a:lnSpc>
              <a:spcBef>
                <a:spcPts val="0"/>
              </a:spcBef>
            </a:pPr>
            <a:r>
              <a:rPr lang="zh-CN" altLang="en-US" sz="2000" dirty="0"/>
              <a:t>邮政地址</a:t>
            </a:r>
          </a:p>
          <a:p>
            <a:pPr lvl="1" eaLnBrk="1" hangingPunct="1">
              <a:lnSpc>
                <a:spcPts val="3200"/>
              </a:lnSpc>
              <a:spcBef>
                <a:spcPts val="0"/>
              </a:spcBef>
            </a:pPr>
            <a:r>
              <a:rPr lang="zh-CN" altLang="en-US" sz="2000" dirty="0"/>
              <a:t>注册日期等等</a:t>
            </a:r>
          </a:p>
          <a:p>
            <a:pPr eaLnBrk="1" hangingPunct="1">
              <a:lnSpc>
                <a:spcPts val="3200"/>
              </a:lnSpc>
              <a:spcBef>
                <a:spcPts val="0"/>
              </a:spcBef>
            </a:pPr>
            <a:r>
              <a:rPr lang="zh-CN" altLang="en-US" sz="2000" dirty="0"/>
              <a:t>全球最大的注册机构是</a:t>
            </a:r>
            <a:r>
              <a:rPr lang="en-US" altLang="zh-CN" sz="2000" dirty="0"/>
              <a:t>Network Solutions</a:t>
            </a:r>
            <a:r>
              <a:rPr lang="zh-CN" altLang="en-US" sz="2000" dirty="0"/>
              <a:t>：</a:t>
            </a:r>
            <a:r>
              <a:rPr lang="en-US" altLang="zh-CN" sz="2000" dirty="0">
                <a:hlinkClick r:id="rId3"/>
              </a:rPr>
              <a:t>http://www.networksolutions.com</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73763">
                                            <p:txEl>
                                              <p:pRg st="0" end="0"/>
                                            </p:txEl>
                                          </p:spTgt>
                                        </p:tgtEl>
                                        <p:attrNameLst>
                                          <p:attrName>style.visibility</p:attrName>
                                        </p:attrNameLst>
                                      </p:cBhvr>
                                      <p:to>
                                        <p:strVal val="visible"/>
                                      </p:to>
                                    </p:set>
                                    <p:anim calcmode="lin" valueType="num">
                                      <p:cBhvr additive="base">
                                        <p:cTn id="7" dur="500" fill="hold"/>
                                        <p:tgtEl>
                                          <p:spTgt spid="3737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37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3763">
                                            <p:txEl>
                                              <p:pRg st="1" end="1"/>
                                            </p:txEl>
                                          </p:spTgt>
                                        </p:tgtEl>
                                        <p:attrNameLst>
                                          <p:attrName>style.visibility</p:attrName>
                                        </p:attrNameLst>
                                      </p:cBhvr>
                                      <p:to>
                                        <p:strVal val="visible"/>
                                      </p:to>
                                    </p:set>
                                    <p:anim calcmode="lin" valueType="num">
                                      <p:cBhvr additive="base">
                                        <p:cTn id="13" dur="500" fill="hold"/>
                                        <p:tgtEl>
                                          <p:spTgt spid="3737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37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73763">
                                            <p:txEl>
                                              <p:pRg st="2" end="2"/>
                                            </p:txEl>
                                          </p:spTgt>
                                        </p:tgtEl>
                                        <p:attrNameLst>
                                          <p:attrName>style.visibility</p:attrName>
                                        </p:attrNameLst>
                                      </p:cBhvr>
                                      <p:to>
                                        <p:strVal val="visible"/>
                                      </p:to>
                                    </p:set>
                                    <p:anim calcmode="lin" valueType="num">
                                      <p:cBhvr additive="base">
                                        <p:cTn id="19" dur="500" fill="hold"/>
                                        <p:tgtEl>
                                          <p:spTgt spid="37376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376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73763">
                                            <p:txEl>
                                              <p:pRg st="3" end="3"/>
                                            </p:txEl>
                                          </p:spTgt>
                                        </p:tgtEl>
                                        <p:attrNameLst>
                                          <p:attrName>style.visibility</p:attrName>
                                        </p:attrNameLst>
                                      </p:cBhvr>
                                      <p:to>
                                        <p:strVal val="visible"/>
                                      </p:to>
                                    </p:set>
                                    <p:anim calcmode="lin" valueType="num">
                                      <p:cBhvr additive="base">
                                        <p:cTn id="23" dur="500" fill="hold"/>
                                        <p:tgtEl>
                                          <p:spTgt spid="37376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7376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73763">
                                            <p:txEl>
                                              <p:pRg st="4" end="4"/>
                                            </p:txEl>
                                          </p:spTgt>
                                        </p:tgtEl>
                                        <p:attrNameLst>
                                          <p:attrName>style.visibility</p:attrName>
                                        </p:attrNameLst>
                                      </p:cBhvr>
                                      <p:to>
                                        <p:strVal val="visible"/>
                                      </p:to>
                                    </p:set>
                                    <p:anim calcmode="lin" valueType="num">
                                      <p:cBhvr additive="base">
                                        <p:cTn id="27" dur="500" fill="hold"/>
                                        <p:tgtEl>
                                          <p:spTgt spid="37376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7376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73763">
                                            <p:txEl>
                                              <p:pRg st="5" end="5"/>
                                            </p:txEl>
                                          </p:spTgt>
                                        </p:tgtEl>
                                        <p:attrNameLst>
                                          <p:attrName>style.visibility</p:attrName>
                                        </p:attrNameLst>
                                      </p:cBhvr>
                                      <p:to>
                                        <p:strVal val="visible"/>
                                      </p:to>
                                    </p:set>
                                    <p:anim calcmode="lin" valueType="num">
                                      <p:cBhvr additive="base">
                                        <p:cTn id="31" dur="500" fill="hold"/>
                                        <p:tgtEl>
                                          <p:spTgt spid="37376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7376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73763">
                                            <p:txEl>
                                              <p:pRg st="6" end="6"/>
                                            </p:txEl>
                                          </p:spTgt>
                                        </p:tgtEl>
                                        <p:attrNameLst>
                                          <p:attrName>style.visibility</p:attrName>
                                        </p:attrNameLst>
                                      </p:cBhvr>
                                      <p:to>
                                        <p:strVal val="visible"/>
                                      </p:to>
                                    </p:set>
                                    <p:anim calcmode="lin" valueType="num">
                                      <p:cBhvr additive="base">
                                        <p:cTn id="35" dur="500" fill="hold"/>
                                        <p:tgtEl>
                                          <p:spTgt spid="37376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7376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73763">
                                            <p:txEl>
                                              <p:pRg st="7" end="7"/>
                                            </p:txEl>
                                          </p:spTgt>
                                        </p:tgtEl>
                                        <p:attrNameLst>
                                          <p:attrName>style.visibility</p:attrName>
                                        </p:attrNameLst>
                                      </p:cBhvr>
                                      <p:to>
                                        <p:strVal val="visible"/>
                                      </p:to>
                                    </p:set>
                                    <p:anim calcmode="lin" valueType="num">
                                      <p:cBhvr additive="base">
                                        <p:cTn id="39" dur="500" fill="hold"/>
                                        <p:tgtEl>
                                          <p:spTgt spid="37376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7376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73763">
                                            <p:txEl>
                                              <p:pRg st="8" end="8"/>
                                            </p:txEl>
                                          </p:spTgt>
                                        </p:tgtEl>
                                        <p:attrNameLst>
                                          <p:attrName>style.visibility</p:attrName>
                                        </p:attrNameLst>
                                      </p:cBhvr>
                                      <p:to>
                                        <p:strVal val="visible"/>
                                      </p:to>
                                    </p:set>
                                    <p:anim calcmode="lin" valueType="num">
                                      <p:cBhvr additive="base">
                                        <p:cTn id="43" dur="500" fill="hold"/>
                                        <p:tgtEl>
                                          <p:spTgt spid="37376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7376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73763">
                                            <p:txEl>
                                              <p:pRg st="9" end="9"/>
                                            </p:txEl>
                                          </p:spTgt>
                                        </p:tgtEl>
                                        <p:attrNameLst>
                                          <p:attrName>style.visibility</p:attrName>
                                        </p:attrNameLst>
                                      </p:cBhvr>
                                      <p:to>
                                        <p:strVal val="visible"/>
                                      </p:to>
                                    </p:set>
                                    <p:anim calcmode="lin" valueType="num">
                                      <p:cBhvr additive="base">
                                        <p:cTn id="49" dur="500" fill="hold"/>
                                        <p:tgtEl>
                                          <p:spTgt spid="37376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7376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p:txBody>
          <a:bodyPr/>
          <a:lstStyle/>
          <a:p>
            <a:pPr eaLnBrk="1" hangingPunct="1"/>
            <a:r>
              <a:rPr lang="zh-CN" altLang="en-US"/>
              <a:t>示例：查询注册资料</a:t>
            </a:r>
            <a:endParaRPr lang="en-US" altLang="zh-CN"/>
          </a:p>
        </p:txBody>
      </p:sp>
      <p:pic>
        <p:nvPicPr>
          <p:cNvPr id="50180" name="Picture 4" descr="snap1"/>
          <p:cNvPicPr>
            <a:picLocks noChangeAspect="1" noChangeArrowheads="1"/>
          </p:cNvPicPr>
          <p:nvPr/>
        </p:nvPicPr>
        <p:blipFill>
          <a:blip r:embed="rId2" cstate="print"/>
          <a:srcRect/>
          <a:stretch>
            <a:fillRect/>
          </a:stretch>
        </p:blipFill>
        <p:spPr bwMode="auto">
          <a:xfrm>
            <a:off x="1258888" y="908050"/>
            <a:ext cx="6842125" cy="566737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pPr eaLnBrk="1" hangingPunct="1"/>
            <a:r>
              <a:rPr lang="zh-CN" altLang="en-US"/>
              <a:t>示例：查询结果</a:t>
            </a:r>
            <a:endParaRPr lang="en-US" altLang="zh-CN"/>
          </a:p>
        </p:txBody>
      </p:sp>
      <p:pic>
        <p:nvPicPr>
          <p:cNvPr id="390148" name="Picture 4" descr="snap2"/>
          <p:cNvPicPr>
            <a:picLocks noChangeAspect="1" noChangeArrowheads="1"/>
          </p:cNvPicPr>
          <p:nvPr/>
        </p:nvPicPr>
        <p:blipFill>
          <a:blip r:embed="rId3" cstate="print"/>
          <a:srcRect/>
          <a:stretch>
            <a:fillRect/>
          </a:stretch>
        </p:blipFill>
        <p:spPr bwMode="auto">
          <a:xfrm>
            <a:off x="0" y="908050"/>
            <a:ext cx="4859338" cy="4759325"/>
          </a:xfrm>
          <a:prstGeom prst="rect">
            <a:avLst/>
          </a:prstGeom>
          <a:noFill/>
          <a:ln w="9525">
            <a:noFill/>
            <a:miter lim="800000"/>
            <a:headEnd/>
            <a:tailEnd/>
          </a:ln>
        </p:spPr>
      </p:pic>
      <p:pic>
        <p:nvPicPr>
          <p:cNvPr id="390149" name="Picture 5" descr="snap3"/>
          <p:cNvPicPr>
            <a:picLocks noChangeAspect="1" noChangeArrowheads="1"/>
          </p:cNvPicPr>
          <p:nvPr/>
        </p:nvPicPr>
        <p:blipFill>
          <a:blip r:embed="rId4" cstate="print"/>
          <a:srcRect/>
          <a:stretch>
            <a:fillRect/>
          </a:stretch>
        </p:blipFill>
        <p:spPr bwMode="auto">
          <a:xfrm>
            <a:off x="4838700" y="908050"/>
            <a:ext cx="4305300" cy="3848100"/>
          </a:xfrm>
          <a:prstGeom prst="rect">
            <a:avLst/>
          </a:prstGeom>
          <a:noFill/>
          <a:ln w="9525">
            <a:noFill/>
            <a:miter lim="800000"/>
            <a:headEnd/>
            <a:tailEnd/>
          </a:ln>
        </p:spPr>
      </p:pic>
      <p:sp>
        <p:nvSpPr>
          <p:cNvPr id="390150" name="AutoShape 6"/>
          <p:cNvSpPr>
            <a:spLocks noChangeArrowheads="1"/>
          </p:cNvSpPr>
          <p:nvPr/>
        </p:nvSpPr>
        <p:spPr bwMode="auto">
          <a:xfrm>
            <a:off x="3276600" y="4797425"/>
            <a:ext cx="1800225" cy="792163"/>
          </a:xfrm>
          <a:prstGeom prst="wedgeRoundRectCallout">
            <a:avLst>
              <a:gd name="adj1" fmla="val -105116"/>
              <a:gd name="adj2" fmla="val -42384"/>
              <a:gd name="adj3" fmla="val 16667"/>
            </a:avLst>
          </a:prstGeom>
          <a:solidFill>
            <a:srgbClr val="FFFF00"/>
          </a:solidFill>
          <a:ln w="22225">
            <a:solidFill>
              <a:srgbClr val="000000"/>
            </a:solidFill>
            <a:miter lim="800000"/>
          </a:ln>
        </p:spPr>
        <p:txBody>
          <a:bodyPr/>
          <a:lstStyle/>
          <a:p>
            <a:r>
              <a:rPr lang="zh-CN" altLang="en-US" sz="2000" b="1">
                <a:solidFill>
                  <a:srgbClr val="000000"/>
                </a:solidFill>
                <a:latin typeface="黑体" panose="02010609060101010101" pitchFamily="2" charset="-122"/>
              </a:rPr>
              <a:t>可以进行</a:t>
            </a:r>
            <a:r>
              <a:rPr lang="zh-CN" altLang="en-US" sz="2000" b="1">
                <a:solidFill>
                  <a:srgbClr val="000000"/>
                </a:solidFill>
              </a:rPr>
              <a:t>“</a:t>
            </a:r>
            <a:r>
              <a:rPr lang="zh-CN" altLang="en-US" sz="2000" b="1">
                <a:solidFill>
                  <a:srgbClr val="000000"/>
                </a:solidFill>
                <a:latin typeface="黑体" panose="02010609060101010101" pitchFamily="2" charset="-122"/>
              </a:rPr>
              <a:t>社会工程</a:t>
            </a:r>
            <a:r>
              <a:rPr lang="zh-CN" altLang="en-US" sz="2000" b="1">
                <a:solidFill>
                  <a:srgbClr val="000000"/>
                </a:solidFill>
              </a:rPr>
              <a:t>”</a:t>
            </a:r>
            <a:r>
              <a:rPr lang="zh-CN" altLang="en-US" sz="2000" b="1">
                <a:solidFill>
                  <a:srgbClr val="000000"/>
                </a:solidFill>
                <a:latin typeface="黑体" panose="02010609060101010101" pitchFamily="2" charset="-122"/>
              </a:rPr>
              <a:t>攻击</a:t>
            </a:r>
          </a:p>
        </p:txBody>
      </p:sp>
      <p:sp>
        <p:nvSpPr>
          <p:cNvPr id="390151" name="AutoShape 7"/>
          <p:cNvSpPr>
            <a:spLocks noChangeArrowheads="1"/>
          </p:cNvSpPr>
          <p:nvPr/>
        </p:nvSpPr>
        <p:spPr bwMode="auto">
          <a:xfrm>
            <a:off x="3203575" y="3860800"/>
            <a:ext cx="1944688" cy="792163"/>
          </a:xfrm>
          <a:prstGeom prst="wedgeRoundRectCallout">
            <a:avLst>
              <a:gd name="adj1" fmla="val -101019"/>
              <a:gd name="adj2" fmla="val -42384"/>
              <a:gd name="adj3" fmla="val 16667"/>
            </a:avLst>
          </a:prstGeom>
          <a:solidFill>
            <a:schemeClr val="accent1"/>
          </a:solidFill>
          <a:ln w="22225">
            <a:solidFill>
              <a:srgbClr val="000000"/>
            </a:solidFill>
            <a:miter lim="800000"/>
          </a:ln>
        </p:spPr>
        <p:txBody>
          <a:bodyPr/>
          <a:lstStyle/>
          <a:p>
            <a:r>
              <a:rPr lang="zh-CN" altLang="en-US" sz="2000" b="1">
                <a:solidFill>
                  <a:srgbClr val="000000"/>
                </a:solidFill>
                <a:latin typeface="黑体" panose="02010609060101010101" pitchFamily="2" charset="-122"/>
              </a:rPr>
              <a:t>可以利用这些信息干什么？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0149"/>
                                        </p:tgtEl>
                                        <p:attrNameLst>
                                          <p:attrName>style.visibility</p:attrName>
                                        </p:attrNameLst>
                                      </p:cBhvr>
                                      <p:to>
                                        <p:strVal val="visible"/>
                                      </p:to>
                                    </p:set>
                                    <p:anim calcmode="lin" valueType="num">
                                      <p:cBhvr additive="base">
                                        <p:cTn id="7" dur="500" fill="hold"/>
                                        <p:tgtEl>
                                          <p:spTgt spid="390149"/>
                                        </p:tgtEl>
                                        <p:attrNameLst>
                                          <p:attrName>ppt_x</p:attrName>
                                        </p:attrNameLst>
                                      </p:cBhvr>
                                      <p:tavLst>
                                        <p:tav tm="0">
                                          <p:val>
                                            <p:strVal val="#ppt_x"/>
                                          </p:val>
                                        </p:tav>
                                        <p:tav tm="100000">
                                          <p:val>
                                            <p:strVal val="#ppt_x"/>
                                          </p:val>
                                        </p:tav>
                                      </p:tavLst>
                                    </p:anim>
                                    <p:anim calcmode="lin" valueType="num">
                                      <p:cBhvr additive="base">
                                        <p:cTn id="8" dur="500" fill="hold"/>
                                        <p:tgtEl>
                                          <p:spTgt spid="39014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90148"/>
                                        </p:tgtEl>
                                        <p:attrNameLst>
                                          <p:attrName>style.visibility</p:attrName>
                                        </p:attrNameLst>
                                      </p:cBhvr>
                                      <p:to>
                                        <p:strVal val="visible"/>
                                      </p:to>
                                    </p:set>
                                    <p:anim calcmode="lin" valueType="num">
                                      <p:cBhvr additive="base">
                                        <p:cTn id="11" dur="500" fill="hold"/>
                                        <p:tgtEl>
                                          <p:spTgt spid="390148"/>
                                        </p:tgtEl>
                                        <p:attrNameLst>
                                          <p:attrName>ppt_x</p:attrName>
                                        </p:attrNameLst>
                                      </p:cBhvr>
                                      <p:tavLst>
                                        <p:tav tm="0">
                                          <p:val>
                                            <p:strVal val="#ppt_x"/>
                                          </p:val>
                                        </p:tav>
                                        <p:tav tm="100000">
                                          <p:val>
                                            <p:strVal val="#ppt_x"/>
                                          </p:val>
                                        </p:tav>
                                      </p:tavLst>
                                    </p:anim>
                                    <p:anim calcmode="lin" valueType="num">
                                      <p:cBhvr additive="base">
                                        <p:cTn id="12" dur="500" fill="hold"/>
                                        <p:tgtEl>
                                          <p:spTgt spid="39014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390151"/>
                                        </p:tgtEl>
                                        <p:attrNameLst>
                                          <p:attrName>style.visibility</p:attrName>
                                        </p:attrNameLst>
                                      </p:cBhvr>
                                      <p:to>
                                        <p:strVal val="visible"/>
                                      </p:to>
                                    </p:set>
                                    <p:anim calcmode="lin" valueType="num">
                                      <p:cBhvr>
                                        <p:cTn id="17" dur="1000" fill="hold"/>
                                        <p:tgtEl>
                                          <p:spTgt spid="390151"/>
                                        </p:tgtEl>
                                        <p:attrNameLst>
                                          <p:attrName>ppt_w</p:attrName>
                                        </p:attrNameLst>
                                      </p:cBhvr>
                                      <p:tavLst>
                                        <p:tav tm="0">
                                          <p:val>
                                            <p:strVal val="#ppt_w*0.70"/>
                                          </p:val>
                                        </p:tav>
                                        <p:tav tm="100000">
                                          <p:val>
                                            <p:strVal val="#ppt_w"/>
                                          </p:val>
                                        </p:tav>
                                      </p:tavLst>
                                    </p:anim>
                                    <p:anim calcmode="lin" valueType="num">
                                      <p:cBhvr>
                                        <p:cTn id="18" dur="1000" fill="hold"/>
                                        <p:tgtEl>
                                          <p:spTgt spid="390151"/>
                                        </p:tgtEl>
                                        <p:attrNameLst>
                                          <p:attrName>ppt_h</p:attrName>
                                        </p:attrNameLst>
                                      </p:cBhvr>
                                      <p:tavLst>
                                        <p:tav tm="0">
                                          <p:val>
                                            <p:strVal val="#ppt_h"/>
                                          </p:val>
                                        </p:tav>
                                        <p:tav tm="100000">
                                          <p:val>
                                            <p:strVal val="#ppt_h"/>
                                          </p:val>
                                        </p:tav>
                                      </p:tavLst>
                                    </p:anim>
                                    <p:animEffect transition="in" filter="fade">
                                      <p:cBhvr>
                                        <p:cTn id="19" dur="1000"/>
                                        <p:tgtEl>
                                          <p:spTgt spid="390151"/>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390150"/>
                                        </p:tgtEl>
                                        <p:attrNameLst>
                                          <p:attrName>style.visibility</p:attrName>
                                        </p:attrNameLst>
                                      </p:cBhvr>
                                      <p:to>
                                        <p:strVal val="visible"/>
                                      </p:to>
                                    </p:set>
                                    <p:anim calcmode="lin" valueType="num">
                                      <p:cBhvr>
                                        <p:cTn id="24" dur="1000" fill="hold"/>
                                        <p:tgtEl>
                                          <p:spTgt spid="390150"/>
                                        </p:tgtEl>
                                        <p:attrNameLst>
                                          <p:attrName>ppt_w</p:attrName>
                                        </p:attrNameLst>
                                      </p:cBhvr>
                                      <p:tavLst>
                                        <p:tav tm="0">
                                          <p:val>
                                            <p:strVal val="#ppt_w*0.70"/>
                                          </p:val>
                                        </p:tav>
                                        <p:tav tm="100000">
                                          <p:val>
                                            <p:strVal val="#ppt_w"/>
                                          </p:val>
                                        </p:tav>
                                      </p:tavLst>
                                    </p:anim>
                                    <p:anim calcmode="lin" valueType="num">
                                      <p:cBhvr>
                                        <p:cTn id="25" dur="1000" fill="hold"/>
                                        <p:tgtEl>
                                          <p:spTgt spid="390150"/>
                                        </p:tgtEl>
                                        <p:attrNameLst>
                                          <p:attrName>ppt_h</p:attrName>
                                        </p:attrNameLst>
                                      </p:cBhvr>
                                      <p:tavLst>
                                        <p:tav tm="0">
                                          <p:val>
                                            <p:strVal val="#ppt_h"/>
                                          </p:val>
                                        </p:tav>
                                        <p:tav tm="100000">
                                          <p:val>
                                            <p:strVal val="#ppt_h"/>
                                          </p:val>
                                        </p:tav>
                                      </p:tavLst>
                                    </p:anim>
                                    <p:animEffect transition="in" filter="fade">
                                      <p:cBhvr>
                                        <p:cTn id="26" dur="1000"/>
                                        <p:tgtEl>
                                          <p:spTgt spid="390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50" grpId="0" animBg="1"/>
      <p:bldP spid="39015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en-US" altLang="zh-CN"/>
              <a:t>APT1</a:t>
            </a:r>
            <a:r>
              <a:rPr lang="zh-CN" altLang="en-US"/>
              <a:t>：</a:t>
            </a:r>
            <a:r>
              <a:rPr lang="en-US" altLang="zh-CN"/>
              <a:t>IP</a:t>
            </a:r>
            <a:r>
              <a:rPr lang="zh-CN" altLang="en-US"/>
              <a:t>地址注册信息</a:t>
            </a:r>
          </a:p>
        </p:txBody>
      </p:sp>
      <p:sp>
        <p:nvSpPr>
          <p:cNvPr id="52227" name="内容占位符 2"/>
          <p:cNvSpPr>
            <a:spLocks noGrp="1"/>
          </p:cNvSpPr>
          <p:nvPr>
            <p:ph idx="1"/>
          </p:nvPr>
        </p:nvSpPr>
        <p:spPr/>
        <p:txBody>
          <a:bodyPr/>
          <a:lstStyle/>
          <a:p>
            <a:endParaRPr lang="zh-CN" altLang="en-US"/>
          </a:p>
        </p:txBody>
      </p:sp>
      <p:pic>
        <p:nvPicPr>
          <p:cNvPr id="52230" name="Picture 2"/>
          <p:cNvPicPr>
            <a:picLocks noChangeAspect="1" noChangeArrowheads="1"/>
          </p:cNvPicPr>
          <p:nvPr/>
        </p:nvPicPr>
        <p:blipFill>
          <a:blip r:embed="rId3" cstate="print"/>
          <a:srcRect/>
          <a:stretch>
            <a:fillRect/>
          </a:stretch>
        </p:blipFill>
        <p:spPr bwMode="auto">
          <a:xfrm>
            <a:off x="742950" y="1255713"/>
            <a:ext cx="7448550" cy="4791075"/>
          </a:xfrm>
          <a:prstGeom prst="rect">
            <a:avLst/>
          </a:prstGeom>
          <a:noFill/>
          <a:ln w="9525">
            <a:noFill/>
            <a:miter lim="800000"/>
            <a:headEnd/>
            <a:tailEnd/>
          </a:ln>
        </p:spPr>
      </p:pic>
      <p:sp>
        <p:nvSpPr>
          <p:cNvPr id="8" name="圆角矩形 7"/>
          <p:cNvSpPr>
            <a:spLocks noChangeArrowheads="1"/>
          </p:cNvSpPr>
          <p:nvPr/>
        </p:nvSpPr>
        <p:spPr bwMode="auto">
          <a:xfrm>
            <a:off x="508000" y="3187700"/>
            <a:ext cx="7848600" cy="495300"/>
          </a:xfrm>
          <a:prstGeom prst="roundRect">
            <a:avLst>
              <a:gd name="adj" fmla="val 16667"/>
            </a:avLst>
          </a:prstGeom>
          <a:noFill/>
          <a:ln w="28575" algn="ctr">
            <a:solidFill>
              <a:srgbClr val="FF0000"/>
            </a:solidFill>
            <a:round/>
          </a:ln>
        </p:spPr>
        <p:txBody>
          <a:bodyPr wrap="none"/>
          <a:lstStyle/>
          <a:p>
            <a:pPr algn="ctr"/>
            <a:endParaRPr kumimoji="1" lang="zh-CN" altLang="en-US" b="1">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altLang="zh-CN"/>
              <a:t>(</a:t>
            </a:r>
            <a:r>
              <a:rPr lang="zh-CN" altLang="en-US"/>
              <a:t>三</a:t>
            </a:r>
            <a:r>
              <a:rPr lang="en-US" altLang="zh-CN"/>
              <a:t>)</a:t>
            </a:r>
            <a:r>
              <a:rPr lang="zh-CN" altLang="en-US"/>
              <a:t>查询</a:t>
            </a:r>
            <a:r>
              <a:rPr lang="en-US" altLang="zh-CN"/>
              <a:t>IP</a:t>
            </a:r>
            <a:r>
              <a:rPr lang="zh-CN" altLang="en-US"/>
              <a:t>地址分配</a:t>
            </a:r>
            <a:endParaRPr lang="en-US" altLang="zh-CN"/>
          </a:p>
        </p:txBody>
      </p:sp>
      <p:sp>
        <p:nvSpPr>
          <p:cNvPr id="374787" name="Rectangle 3"/>
          <p:cNvSpPr>
            <a:spLocks noGrp="1" noChangeArrowheads="1"/>
          </p:cNvSpPr>
          <p:nvPr>
            <p:ph type="body" idx="1"/>
          </p:nvPr>
        </p:nvSpPr>
        <p:spPr>
          <a:xfrm>
            <a:off x="582613" y="1239838"/>
            <a:ext cx="7772400" cy="4951412"/>
          </a:xfrm>
        </p:spPr>
        <p:txBody>
          <a:bodyPr/>
          <a:lstStyle/>
          <a:p>
            <a:pPr eaLnBrk="1" hangingPunct="1"/>
            <a:r>
              <a:rPr lang="zh-CN" altLang="en-US" sz="2400" dirty="0"/>
              <a:t>一些按地理位置分配的</a:t>
            </a:r>
            <a:r>
              <a:rPr lang="en-US" altLang="zh-CN" sz="2400" dirty="0" err="1"/>
              <a:t>whois</a:t>
            </a:r>
            <a:r>
              <a:rPr lang="zh-CN" altLang="en-US" sz="2400" dirty="0"/>
              <a:t>数据库存储了目标信息资源的</a:t>
            </a:r>
            <a:r>
              <a:rPr lang="en-US" altLang="zh-CN" sz="2400" dirty="0"/>
              <a:t>IP</a:t>
            </a:r>
            <a:r>
              <a:rPr lang="zh-CN" altLang="en-US" sz="2400" dirty="0"/>
              <a:t>地址块：</a:t>
            </a:r>
          </a:p>
          <a:p>
            <a:pPr lvl="1" eaLnBrk="1" hangingPunct="1"/>
            <a:r>
              <a:rPr lang="zh-CN" altLang="en-US" sz="2400" dirty="0"/>
              <a:t>北美：访问美国互联网号注册局（</a:t>
            </a:r>
            <a:r>
              <a:rPr lang="en-US" altLang="zh-CN" sz="2400" dirty="0"/>
              <a:t>ARIN</a:t>
            </a:r>
            <a:r>
              <a:rPr lang="zh-CN" altLang="en-US" sz="2400" dirty="0"/>
              <a:t>）的</a:t>
            </a:r>
            <a:r>
              <a:rPr lang="en-US" altLang="zh-CN" sz="2400" dirty="0" err="1"/>
              <a:t>whois</a:t>
            </a:r>
            <a:r>
              <a:rPr lang="zh-CN" altLang="en-US" sz="2400" dirty="0"/>
              <a:t>数据库，</a:t>
            </a:r>
            <a:r>
              <a:rPr lang="en-US" altLang="zh-CN" sz="2400" dirty="0">
                <a:hlinkClick r:id="rId3"/>
              </a:rPr>
              <a:t>http://www.arin.net/whois/arinwhois.html</a:t>
            </a:r>
            <a:r>
              <a:rPr lang="en-US" altLang="zh-CN" sz="2400" dirty="0"/>
              <a:t>;</a:t>
            </a:r>
          </a:p>
          <a:p>
            <a:pPr lvl="1" eaLnBrk="1" hangingPunct="1"/>
            <a:r>
              <a:rPr lang="zh-CN" altLang="en-US" sz="2400" dirty="0"/>
              <a:t>欧洲、中东、中亚和非洲由</a:t>
            </a:r>
            <a:r>
              <a:rPr lang="en-US" altLang="zh-CN" sz="2400" dirty="0"/>
              <a:t>RIPE NCC</a:t>
            </a:r>
            <a:r>
              <a:rPr lang="zh-CN" altLang="en-US" sz="2400" dirty="0"/>
              <a:t>提供，位于</a:t>
            </a:r>
            <a:r>
              <a:rPr lang="en-US" altLang="zh-CN" sz="2400" dirty="0">
                <a:hlinkClick r:id="rId4"/>
              </a:rPr>
              <a:t>http://www.ripe.net</a:t>
            </a:r>
            <a:r>
              <a:rPr lang="zh-CN" altLang="en-US" sz="2400" dirty="0"/>
              <a:t>；</a:t>
            </a:r>
          </a:p>
          <a:p>
            <a:pPr lvl="1" eaLnBrk="1" hangingPunct="1"/>
            <a:r>
              <a:rPr lang="zh-CN" altLang="en-US" sz="2400" dirty="0"/>
              <a:t>亚太由亚太网络信息中心（</a:t>
            </a:r>
            <a:r>
              <a:rPr lang="en-US" altLang="zh-CN" sz="2400" dirty="0"/>
              <a:t>APNIC</a:t>
            </a:r>
            <a:r>
              <a:rPr lang="zh-CN" altLang="en-US" sz="2400" dirty="0"/>
              <a:t>）掌管，位于</a:t>
            </a:r>
            <a:r>
              <a:rPr lang="en-US" altLang="zh-CN" sz="2400" dirty="0">
                <a:hlinkClick r:id="rId5"/>
              </a:rPr>
              <a:t>http://www.apnic.net</a:t>
            </a:r>
            <a:r>
              <a:rPr lang="en-US" altLang="zh-CN" sz="2400" dirty="0"/>
              <a:t>;</a:t>
            </a:r>
          </a:p>
          <a:p>
            <a:pPr lvl="1" eaLnBrk="1" hangingPunct="1"/>
            <a:r>
              <a:rPr lang="zh-CN" altLang="en-US" sz="2400" dirty="0"/>
              <a:t>拉丁美洲和加勒比海由拉丁美洲和加勒比海网络地址注册局（</a:t>
            </a:r>
            <a:r>
              <a:rPr lang="en-US" altLang="zh-CN" sz="2400" dirty="0"/>
              <a:t>LACNIC</a:t>
            </a:r>
            <a:r>
              <a:rPr lang="zh-CN" altLang="en-US" sz="2400" dirty="0"/>
              <a:t>）负责，位于</a:t>
            </a:r>
            <a:r>
              <a:rPr lang="en-US" altLang="zh-CN" sz="2400" dirty="0">
                <a:hlinkClick r:id="rId6"/>
              </a:rPr>
              <a:t>http://lacnic.net</a:t>
            </a:r>
            <a:r>
              <a:rPr lang="zh-CN" altLang="en-US" sz="2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4787">
                                            <p:txEl>
                                              <p:pRg st="0" end="0"/>
                                            </p:txEl>
                                          </p:spTgt>
                                        </p:tgtEl>
                                        <p:attrNameLst>
                                          <p:attrName>style.visibility</p:attrName>
                                        </p:attrNameLst>
                                      </p:cBhvr>
                                      <p:to>
                                        <p:strVal val="visible"/>
                                      </p:to>
                                    </p:set>
                                    <p:anim calcmode="lin" valueType="num">
                                      <p:cBhvr additive="base">
                                        <p:cTn id="7" dur="500" fill="hold"/>
                                        <p:tgtEl>
                                          <p:spTgt spid="3747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47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4787">
                                            <p:txEl>
                                              <p:pRg st="1" end="1"/>
                                            </p:txEl>
                                          </p:spTgt>
                                        </p:tgtEl>
                                        <p:attrNameLst>
                                          <p:attrName>style.visibility</p:attrName>
                                        </p:attrNameLst>
                                      </p:cBhvr>
                                      <p:to>
                                        <p:strVal val="visible"/>
                                      </p:to>
                                    </p:set>
                                    <p:anim calcmode="lin" valueType="num">
                                      <p:cBhvr additive="base">
                                        <p:cTn id="13" dur="500" fill="hold"/>
                                        <p:tgtEl>
                                          <p:spTgt spid="3747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47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74787">
                                            <p:txEl>
                                              <p:pRg st="2" end="2"/>
                                            </p:txEl>
                                          </p:spTgt>
                                        </p:tgtEl>
                                        <p:attrNameLst>
                                          <p:attrName>style.visibility</p:attrName>
                                        </p:attrNameLst>
                                      </p:cBhvr>
                                      <p:to>
                                        <p:strVal val="visible"/>
                                      </p:to>
                                    </p:set>
                                    <p:anim calcmode="lin" valueType="num">
                                      <p:cBhvr additive="base">
                                        <p:cTn id="19" dur="500" fill="hold"/>
                                        <p:tgtEl>
                                          <p:spTgt spid="37478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47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74787">
                                            <p:txEl>
                                              <p:pRg st="3" end="3"/>
                                            </p:txEl>
                                          </p:spTgt>
                                        </p:tgtEl>
                                        <p:attrNameLst>
                                          <p:attrName>style.visibility</p:attrName>
                                        </p:attrNameLst>
                                      </p:cBhvr>
                                      <p:to>
                                        <p:strVal val="visible"/>
                                      </p:to>
                                    </p:set>
                                    <p:anim calcmode="lin" valueType="num">
                                      <p:cBhvr additive="base">
                                        <p:cTn id="25" dur="500" fill="hold"/>
                                        <p:tgtEl>
                                          <p:spTgt spid="37478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747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74787">
                                            <p:txEl>
                                              <p:pRg st="4" end="4"/>
                                            </p:txEl>
                                          </p:spTgt>
                                        </p:tgtEl>
                                        <p:attrNameLst>
                                          <p:attrName>style.visibility</p:attrName>
                                        </p:attrNameLst>
                                      </p:cBhvr>
                                      <p:to>
                                        <p:strVal val="visible"/>
                                      </p:to>
                                    </p:set>
                                    <p:anim calcmode="lin" valueType="num">
                                      <p:cBhvr additive="base">
                                        <p:cTn id="31" dur="500" fill="hold"/>
                                        <p:tgtEl>
                                          <p:spTgt spid="37478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7478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a:xfrm>
            <a:off x="1504950" y="2660650"/>
            <a:ext cx="6686550" cy="1143000"/>
          </a:xfrm>
          <a:noFill/>
        </p:spPr>
        <p:txBody>
          <a:bodyPr/>
          <a:lstStyle/>
          <a:p>
            <a:pPr eaLnBrk="1" hangingPunct="1"/>
            <a:r>
              <a:rPr lang="zh-CN" altLang="en-US" b="1" dirty="0">
                <a:solidFill>
                  <a:srgbClr val="FF0000"/>
                </a:solidFill>
              </a:rPr>
              <a:t>三、域名系统</a:t>
            </a:r>
            <a:endParaRPr lang="en-US" altLang="zh-CN" b="1" dirty="0">
              <a:solidFill>
                <a:srgbClr val="FF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pPr eaLnBrk="1" hangingPunct="1"/>
            <a:r>
              <a:rPr lang="zh-CN" altLang="en-US"/>
              <a:t>域名系统中的区</a:t>
            </a:r>
          </a:p>
        </p:txBody>
      </p:sp>
      <p:sp>
        <p:nvSpPr>
          <p:cNvPr id="55300" name="Oval 4"/>
          <p:cNvSpPr>
            <a:spLocks noChangeArrowheads="1"/>
          </p:cNvSpPr>
          <p:nvPr/>
        </p:nvSpPr>
        <p:spPr bwMode="auto">
          <a:xfrm>
            <a:off x="539750" y="3789363"/>
            <a:ext cx="2303463" cy="1223962"/>
          </a:xfrm>
          <a:prstGeom prst="ellipse">
            <a:avLst/>
          </a:prstGeom>
          <a:solidFill>
            <a:srgbClr val="C0C0C0">
              <a:alpha val="50195"/>
            </a:srgbClr>
          </a:solidFill>
          <a:ln w="9525">
            <a:solidFill>
              <a:srgbClr val="000000"/>
            </a:solidFill>
            <a:round/>
          </a:ln>
        </p:spPr>
        <p:txBody>
          <a:bodyPr wrap="none" anchor="ctr"/>
          <a:lstStyle/>
          <a:p>
            <a:endParaRPr lang="zh-CN" altLang="en-US"/>
          </a:p>
        </p:txBody>
      </p:sp>
      <p:sp>
        <p:nvSpPr>
          <p:cNvPr id="55301" name="AutoShape 5"/>
          <p:cNvSpPr>
            <a:spLocks noChangeArrowheads="1"/>
          </p:cNvSpPr>
          <p:nvPr/>
        </p:nvSpPr>
        <p:spPr bwMode="auto">
          <a:xfrm>
            <a:off x="971550" y="4438650"/>
            <a:ext cx="144463" cy="142875"/>
          </a:xfrm>
          <a:prstGeom prst="flowChartConnector">
            <a:avLst/>
          </a:prstGeom>
          <a:solidFill>
            <a:srgbClr val="333333"/>
          </a:solidFill>
          <a:ln w="9525">
            <a:solidFill>
              <a:srgbClr val="000000"/>
            </a:solidFill>
            <a:round/>
          </a:ln>
        </p:spPr>
        <p:txBody>
          <a:bodyPr wrap="none" anchor="ctr"/>
          <a:lstStyle/>
          <a:p>
            <a:endParaRPr lang="zh-CN" altLang="en-US"/>
          </a:p>
        </p:txBody>
      </p:sp>
      <p:sp>
        <p:nvSpPr>
          <p:cNvPr id="55302" name="AutoShape 6"/>
          <p:cNvSpPr>
            <a:spLocks noChangeArrowheads="1"/>
          </p:cNvSpPr>
          <p:nvPr/>
        </p:nvSpPr>
        <p:spPr bwMode="auto">
          <a:xfrm>
            <a:off x="1476375" y="4149725"/>
            <a:ext cx="144463" cy="142875"/>
          </a:xfrm>
          <a:prstGeom prst="flowChartConnector">
            <a:avLst/>
          </a:prstGeom>
          <a:solidFill>
            <a:srgbClr val="333333"/>
          </a:solidFill>
          <a:ln w="9525">
            <a:solidFill>
              <a:srgbClr val="000000"/>
            </a:solidFill>
            <a:round/>
          </a:ln>
        </p:spPr>
        <p:txBody>
          <a:bodyPr wrap="none" anchor="ctr"/>
          <a:lstStyle/>
          <a:p>
            <a:endParaRPr lang="zh-CN" altLang="en-US"/>
          </a:p>
        </p:txBody>
      </p:sp>
      <p:sp>
        <p:nvSpPr>
          <p:cNvPr id="55303" name="AutoShape 7"/>
          <p:cNvSpPr>
            <a:spLocks noChangeArrowheads="1"/>
          </p:cNvSpPr>
          <p:nvPr/>
        </p:nvSpPr>
        <p:spPr bwMode="auto">
          <a:xfrm>
            <a:off x="1979613" y="4725988"/>
            <a:ext cx="144462" cy="142875"/>
          </a:xfrm>
          <a:prstGeom prst="flowChartConnector">
            <a:avLst/>
          </a:prstGeom>
          <a:solidFill>
            <a:srgbClr val="333333"/>
          </a:solidFill>
          <a:ln w="9525">
            <a:solidFill>
              <a:srgbClr val="000000"/>
            </a:solidFill>
            <a:round/>
          </a:ln>
        </p:spPr>
        <p:txBody>
          <a:bodyPr wrap="none" anchor="ctr"/>
          <a:lstStyle/>
          <a:p>
            <a:endParaRPr lang="zh-CN" altLang="en-US"/>
          </a:p>
        </p:txBody>
      </p:sp>
      <p:sp>
        <p:nvSpPr>
          <p:cNvPr id="55304" name="Oval 8"/>
          <p:cNvSpPr>
            <a:spLocks noChangeArrowheads="1"/>
          </p:cNvSpPr>
          <p:nvPr/>
        </p:nvSpPr>
        <p:spPr bwMode="auto">
          <a:xfrm>
            <a:off x="3708400" y="2924175"/>
            <a:ext cx="2376488" cy="1231900"/>
          </a:xfrm>
          <a:prstGeom prst="ellipse">
            <a:avLst/>
          </a:prstGeom>
          <a:solidFill>
            <a:srgbClr val="C0C0C0">
              <a:alpha val="50195"/>
            </a:srgbClr>
          </a:solidFill>
          <a:ln w="9525">
            <a:solidFill>
              <a:srgbClr val="000000"/>
            </a:solidFill>
            <a:round/>
          </a:ln>
        </p:spPr>
        <p:txBody>
          <a:bodyPr wrap="none" anchor="ctr"/>
          <a:lstStyle/>
          <a:p>
            <a:endParaRPr lang="zh-CN" altLang="en-US"/>
          </a:p>
        </p:txBody>
      </p:sp>
      <p:sp>
        <p:nvSpPr>
          <p:cNvPr id="55305" name="AutoShape 9"/>
          <p:cNvSpPr>
            <a:spLocks noChangeArrowheads="1"/>
          </p:cNvSpPr>
          <p:nvPr/>
        </p:nvSpPr>
        <p:spPr bwMode="auto">
          <a:xfrm>
            <a:off x="4356100" y="3148013"/>
            <a:ext cx="144463" cy="142875"/>
          </a:xfrm>
          <a:prstGeom prst="flowChartConnector">
            <a:avLst/>
          </a:prstGeom>
          <a:solidFill>
            <a:srgbClr val="333333"/>
          </a:solidFill>
          <a:ln w="9525">
            <a:solidFill>
              <a:srgbClr val="000000"/>
            </a:solidFill>
            <a:round/>
          </a:ln>
        </p:spPr>
        <p:txBody>
          <a:bodyPr wrap="none" anchor="ctr"/>
          <a:lstStyle/>
          <a:p>
            <a:endParaRPr lang="zh-CN" altLang="en-US"/>
          </a:p>
        </p:txBody>
      </p:sp>
      <p:sp>
        <p:nvSpPr>
          <p:cNvPr id="55306" name="AutoShape 10"/>
          <p:cNvSpPr>
            <a:spLocks noChangeArrowheads="1"/>
          </p:cNvSpPr>
          <p:nvPr/>
        </p:nvSpPr>
        <p:spPr bwMode="auto">
          <a:xfrm>
            <a:off x="4500563" y="3724275"/>
            <a:ext cx="144462" cy="142875"/>
          </a:xfrm>
          <a:prstGeom prst="flowChartConnector">
            <a:avLst/>
          </a:prstGeom>
          <a:solidFill>
            <a:srgbClr val="333333"/>
          </a:solidFill>
          <a:ln w="9525">
            <a:solidFill>
              <a:srgbClr val="000000"/>
            </a:solidFill>
            <a:round/>
          </a:ln>
        </p:spPr>
        <p:txBody>
          <a:bodyPr wrap="none" anchor="ctr"/>
          <a:lstStyle/>
          <a:p>
            <a:endParaRPr lang="zh-CN" altLang="en-US"/>
          </a:p>
        </p:txBody>
      </p:sp>
      <p:sp>
        <p:nvSpPr>
          <p:cNvPr id="55307" name="AutoShape 11"/>
          <p:cNvSpPr>
            <a:spLocks noChangeArrowheads="1"/>
          </p:cNvSpPr>
          <p:nvPr/>
        </p:nvSpPr>
        <p:spPr bwMode="auto">
          <a:xfrm>
            <a:off x="5292725" y="3579813"/>
            <a:ext cx="144463" cy="142875"/>
          </a:xfrm>
          <a:prstGeom prst="flowChartConnector">
            <a:avLst/>
          </a:prstGeom>
          <a:solidFill>
            <a:srgbClr val="333333"/>
          </a:solidFill>
          <a:ln w="9525">
            <a:solidFill>
              <a:srgbClr val="000000"/>
            </a:solidFill>
            <a:round/>
          </a:ln>
        </p:spPr>
        <p:txBody>
          <a:bodyPr wrap="none" anchor="ctr"/>
          <a:lstStyle/>
          <a:p>
            <a:endParaRPr lang="zh-CN" altLang="en-US"/>
          </a:p>
        </p:txBody>
      </p:sp>
      <p:cxnSp>
        <p:nvCxnSpPr>
          <p:cNvPr id="55308" name="AutoShape 12"/>
          <p:cNvCxnSpPr>
            <a:cxnSpLocks noChangeShapeType="1"/>
            <a:stCxn id="55301" idx="7"/>
            <a:endCxn id="55302" idx="2"/>
          </p:cNvCxnSpPr>
          <p:nvPr/>
        </p:nvCxnSpPr>
        <p:spPr bwMode="auto">
          <a:xfrm flipV="1">
            <a:off x="1095375" y="4221163"/>
            <a:ext cx="381000" cy="238125"/>
          </a:xfrm>
          <a:prstGeom prst="straightConnector1">
            <a:avLst/>
          </a:prstGeom>
          <a:noFill/>
          <a:ln w="9525">
            <a:solidFill>
              <a:srgbClr val="000000"/>
            </a:solidFill>
            <a:round/>
          </a:ln>
        </p:spPr>
      </p:cxnSp>
      <p:cxnSp>
        <p:nvCxnSpPr>
          <p:cNvPr id="55309" name="AutoShape 13"/>
          <p:cNvCxnSpPr>
            <a:cxnSpLocks noChangeShapeType="1"/>
            <a:stCxn id="55302" idx="5"/>
            <a:endCxn id="55303" idx="1"/>
          </p:cNvCxnSpPr>
          <p:nvPr/>
        </p:nvCxnSpPr>
        <p:spPr bwMode="auto">
          <a:xfrm>
            <a:off x="1600200" y="4271963"/>
            <a:ext cx="400050" cy="474662"/>
          </a:xfrm>
          <a:prstGeom prst="straightConnector1">
            <a:avLst/>
          </a:prstGeom>
          <a:noFill/>
          <a:ln w="9525">
            <a:solidFill>
              <a:srgbClr val="000000"/>
            </a:solidFill>
            <a:round/>
          </a:ln>
        </p:spPr>
      </p:cxnSp>
      <p:cxnSp>
        <p:nvCxnSpPr>
          <p:cNvPr id="55310" name="AutoShape 14"/>
          <p:cNvCxnSpPr>
            <a:cxnSpLocks noChangeShapeType="1"/>
            <a:stCxn id="55302" idx="7"/>
            <a:endCxn id="55305" idx="3"/>
          </p:cNvCxnSpPr>
          <p:nvPr/>
        </p:nvCxnSpPr>
        <p:spPr bwMode="auto">
          <a:xfrm flipV="1">
            <a:off x="1600200" y="3270250"/>
            <a:ext cx="2776538" cy="900113"/>
          </a:xfrm>
          <a:prstGeom prst="straightConnector1">
            <a:avLst/>
          </a:prstGeom>
          <a:noFill/>
          <a:ln w="9525">
            <a:solidFill>
              <a:srgbClr val="000000"/>
            </a:solidFill>
            <a:round/>
          </a:ln>
        </p:spPr>
      </p:cxnSp>
      <p:cxnSp>
        <p:nvCxnSpPr>
          <p:cNvPr id="55311" name="AutoShape 15"/>
          <p:cNvCxnSpPr>
            <a:cxnSpLocks noChangeShapeType="1"/>
            <a:stCxn id="55305" idx="4"/>
            <a:endCxn id="55306" idx="1"/>
          </p:cNvCxnSpPr>
          <p:nvPr/>
        </p:nvCxnSpPr>
        <p:spPr bwMode="auto">
          <a:xfrm>
            <a:off x="4429125" y="3290888"/>
            <a:ext cx="92075" cy="454025"/>
          </a:xfrm>
          <a:prstGeom prst="straightConnector1">
            <a:avLst/>
          </a:prstGeom>
          <a:noFill/>
          <a:ln w="9525">
            <a:solidFill>
              <a:srgbClr val="000000"/>
            </a:solidFill>
            <a:round/>
          </a:ln>
        </p:spPr>
      </p:cxnSp>
      <p:cxnSp>
        <p:nvCxnSpPr>
          <p:cNvPr id="55312" name="AutoShape 16"/>
          <p:cNvCxnSpPr>
            <a:cxnSpLocks noChangeShapeType="1"/>
            <a:stCxn id="55305" idx="6"/>
            <a:endCxn id="55307" idx="2"/>
          </p:cNvCxnSpPr>
          <p:nvPr/>
        </p:nvCxnSpPr>
        <p:spPr bwMode="auto">
          <a:xfrm>
            <a:off x="4500563" y="3219450"/>
            <a:ext cx="792162" cy="431800"/>
          </a:xfrm>
          <a:prstGeom prst="straightConnector1">
            <a:avLst/>
          </a:prstGeom>
          <a:noFill/>
          <a:ln w="9525">
            <a:solidFill>
              <a:srgbClr val="000000"/>
            </a:solidFill>
            <a:round/>
          </a:ln>
        </p:spPr>
      </p:cxnSp>
      <p:sp>
        <p:nvSpPr>
          <p:cNvPr id="55313" name="AutoShape 17"/>
          <p:cNvSpPr>
            <a:spLocks noChangeArrowheads="1"/>
          </p:cNvSpPr>
          <p:nvPr/>
        </p:nvSpPr>
        <p:spPr bwMode="auto">
          <a:xfrm>
            <a:off x="5399088" y="1555750"/>
            <a:ext cx="144462" cy="142875"/>
          </a:xfrm>
          <a:prstGeom prst="flowChartConnector">
            <a:avLst/>
          </a:prstGeom>
          <a:solidFill>
            <a:srgbClr val="333333"/>
          </a:solidFill>
          <a:ln w="9525">
            <a:solidFill>
              <a:srgbClr val="000000"/>
            </a:solidFill>
            <a:round/>
          </a:ln>
        </p:spPr>
        <p:txBody>
          <a:bodyPr wrap="none" anchor="ctr"/>
          <a:lstStyle/>
          <a:p>
            <a:endParaRPr lang="zh-CN" altLang="en-US"/>
          </a:p>
        </p:txBody>
      </p:sp>
      <p:sp>
        <p:nvSpPr>
          <p:cNvPr id="55314" name="AutoShape 18"/>
          <p:cNvSpPr>
            <a:spLocks noChangeArrowheads="1"/>
          </p:cNvSpPr>
          <p:nvPr/>
        </p:nvSpPr>
        <p:spPr bwMode="auto">
          <a:xfrm>
            <a:off x="6191250" y="2203450"/>
            <a:ext cx="144463" cy="142875"/>
          </a:xfrm>
          <a:prstGeom prst="flowChartConnector">
            <a:avLst/>
          </a:prstGeom>
          <a:solidFill>
            <a:srgbClr val="333333"/>
          </a:solidFill>
          <a:ln w="9525">
            <a:solidFill>
              <a:srgbClr val="000000"/>
            </a:solidFill>
            <a:round/>
          </a:ln>
        </p:spPr>
        <p:txBody>
          <a:bodyPr wrap="none" anchor="ctr"/>
          <a:lstStyle/>
          <a:p>
            <a:endParaRPr lang="zh-CN" altLang="en-US"/>
          </a:p>
        </p:txBody>
      </p:sp>
      <p:sp>
        <p:nvSpPr>
          <p:cNvPr id="55315" name="AutoShape 19"/>
          <p:cNvSpPr>
            <a:spLocks noChangeArrowheads="1"/>
          </p:cNvSpPr>
          <p:nvPr/>
        </p:nvSpPr>
        <p:spPr bwMode="auto">
          <a:xfrm>
            <a:off x="6910388" y="2347913"/>
            <a:ext cx="144462" cy="142875"/>
          </a:xfrm>
          <a:prstGeom prst="flowChartConnector">
            <a:avLst/>
          </a:prstGeom>
          <a:solidFill>
            <a:srgbClr val="333333"/>
          </a:solidFill>
          <a:ln w="9525">
            <a:solidFill>
              <a:srgbClr val="000000"/>
            </a:solidFill>
            <a:round/>
          </a:ln>
        </p:spPr>
        <p:txBody>
          <a:bodyPr wrap="none" anchor="ctr"/>
          <a:lstStyle/>
          <a:p>
            <a:endParaRPr lang="zh-CN" altLang="en-US"/>
          </a:p>
        </p:txBody>
      </p:sp>
      <p:sp>
        <p:nvSpPr>
          <p:cNvPr id="55316" name="AutoShape 20"/>
          <p:cNvSpPr>
            <a:spLocks noChangeArrowheads="1"/>
          </p:cNvSpPr>
          <p:nvPr/>
        </p:nvSpPr>
        <p:spPr bwMode="auto">
          <a:xfrm>
            <a:off x="7631113" y="1987550"/>
            <a:ext cx="144462" cy="142875"/>
          </a:xfrm>
          <a:prstGeom prst="flowChartConnector">
            <a:avLst/>
          </a:prstGeom>
          <a:solidFill>
            <a:srgbClr val="333333"/>
          </a:solidFill>
          <a:ln w="9525">
            <a:solidFill>
              <a:srgbClr val="000000"/>
            </a:solidFill>
            <a:round/>
          </a:ln>
        </p:spPr>
        <p:txBody>
          <a:bodyPr wrap="none" anchor="ctr"/>
          <a:lstStyle/>
          <a:p>
            <a:endParaRPr lang="zh-CN" altLang="en-US"/>
          </a:p>
        </p:txBody>
      </p:sp>
      <p:sp>
        <p:nvSpPr>
          <p:cNvPr id="55317" name="AutoShape 21"/>
          <p:cNvSpPr>
            <a:spLocks noChangeArrowheads="1"/>
          </p:cNvSpPr>
          <p:nvPr/>
        </p:nvSpPr>
        <p:spPr bwMode="auto">
          <a:xfrm>
            <a:off x="6550025" y="1054100"/>
            <a:ext cx="144463" cy="142875"/>
          </a:xfrm>
          <a:prstGeom prst="flowChartConnector">
            <a:avLst/>
          </a:prstGeom>
          <a:solidFill>
            <a:srgbClr val="333333"/>
          </a:solidFill>
          <a:ln w="9525">
            <a:solidFill>
              <a:srgbClr val="000000"/>
            </a:solidFill>
            <a:round/>
          </a:ln>
        </p:spPr>
        <p:txBody>
          <a:bodyPr wrap="none" anchor="ctr"/>
          <a:lstStyle/>
          <a:p>
            <a:endParaRPr lang="zh-CN" altLang="en-US"/>
          </a:p>
        </p:txBody>
      </p:sp>
      <p:cxnSp>
        <p:nvCxnSpPr>
          <p:cNvPr id="55318" name="AutoShape 22"/>
          <p:cNvCxnSpPr>
            <a:cxnSpLocks noChangeShapeType="1"/>
            <a:stCxn id="55305" idx="7"/>
            <a:endCxn id="55313" idx="3"/>
          </p:cNvCxnSpPr>
          <p:nvPr/>
        </p:nvCxnSpPr>
        <p:spPr bwMode="auto">
          <a:xfrm flipV="1">
            <a:off x="4479925" y="1677988"/>
            <a:ext cx="939800" cy="1490662"/>
          </a:xfrm>
          <a:prstGeom prst="straightConnector1">
            <a:avLst/>
          </a:prstGeom>
          <a:noFill/>
          <a:ln w="9525">
            <a:solidFill>
              <a:srgbClr val="000000"/>
            </a:solidFill>
            <a:round/>
          </a:ln>
        </p:spPr>
      </p:cxnSp>
      <p:cxnSp>
        <p:nvCxnSpPr>
          <p:cNvPr id="55319" name="AutoShape 23"/>
          <p:cNvCxnSpPr>
            <a:cxnSpLocks noChangeShapeType="1"/>
            <a:stCxn id="55313" idx="7"/>
            <a:endCxn id="55317" idx="3"/>
          </p:cNvCxnSpPr>
          <p:nvPr/>
        </p:nvCxnSpPr>
        <p:spPr bwMode="auto">
          <a:xfrm flipV="1">
            <a:off x="5522913" y="1176338"/>
            <a:ext cx="1047750" cy="400050"/>
          </a:xfrm>
          <a:prstGeom prst="straightConnector1">
            <a:avLst/>
          </a:prstGeom>
          <a:noFill/>
          <a:ln w="9525">
            <a:solidFill>
              <a:srgbClr val="000000"/>
            </a:solidFill>
            <a:round/>
          </a:ln>
        </p:spPr>
      </p:cxnSp>
      <p:cxnSp>
        <p:nvCxnSpPr>
          <p:cNvPr id="55320" name="AutoShape 24"/>
          <p:cNvCxnSpPr>
            <a:cxnSpLocks noChangeShapeType="1"/>
            <a:stCxn id="55317" idx="4"/>
            <a:endCxn id="55314" idx="0"/>
          </p:cNvCxnSpPr>
          <p:nvPr/>
        </p:nvCxnSpPr>
        <p:spPr bwMode="auto">
          <a:xfrm flipH="1">
            <a:off x="6264275" y="1196975"/>
            <a:ext cx="358775" cy="1006475"/>
          </a:xfrm>
          <a:prstGeom prst="straightConnector1">
            <a:avLst/>
          </a:prstGeom>
          <a:noFill/>
          <a:ln w="9525">
            <a:solidFill>
              <a:srgbClr val="000000"/>
            </a:solidFill>
            <a:round/>
          </a:ln>
        </p:spPr>
      </p:cxnSp>
      <p:cxnSp>
        <p:nvCxnSpPr>
          <p:cNvPr id="55321" name="AutoShape 25"/>
          <p:cNvCxnSpPr>
            <a:cxnSpLocks noChangeShapeType="1"/>
            <a:stCxn id="55317" idx="5"/>
            <a:endCxn id="55315" idx="0"/>
          </p:cNvCxnSpPr>
          <p:nvPr/>
        </p:nvCxnSpPr>
        <p:spPr bwMode="auto">
          <a:xfrm>
            <a:off x="6673850" y="1176338"/>
            <a:ext cx="309563" cy="1171575"/>
          </a:xfrm>
          <a:prstGeom prst="straightConnector1">
            <a:avLst/>
          </a:prstGeom>
          <a:noFill/>
          <a:ln w="9525">
            <a:solidFill>
              <a:srgbClr val="000000"/>
            </a:solidFill>
            <a:round/>
          </a:ln>
        </p:spPr>
      </p:cxnSp>
      <p:cxnSp>
        <p:nvCxnSpPr>
          <p:cNvPr id="55322" name="AutoShape 26"/>
          <p:cNvCxnSpPr>
            <a:cxnSpLocks noChangeShapeType="1"/>
            <a:stCxn id="55317" idx="6"/>
            <a:endCxn id="55316" idx="1"/>
          </p:cNvCxnSpPr>
          <p:nvPr/>
        </p:nvCxnSpPr>
        <p:spPr bwMode="auto">
          <a:xfrm>
            <a:off x="6694488" y="1125538"/>
            <a:ext cx="957262" cy="882650"/>
          </a:xfrm>
          <a:prstGeom prst="straightConnector1">
            <a:avLst/>
          </a:prstGeom>
          <a:noFill/>
          <a:ln w="9525">
            <a:solidFill>
              <a:srgbClr val="000000"/>
            </a:solidFill>
            <a:round/>
          </a:ln>
        </p:spPr>
      </p:cxnSp>
      <p:sp>
        <p:nvSpPr>
          <p:cNvPr id="55323" name="AutoShape 27"/>
          <p:cNvSpPr>
            <a:spLocks noChangeArrowheads="1"/>
          </p:cNvSpPr>
          <p:nvPr/>
        </p:nvSpPr>
        <p:spPr bwMode="auto">
          <a:xfrm>
            <a:off x="1979613" y="5375275"/>
            <a:ext cx="647700" cy="431800"/>
          </a:xfrm>
          <a:prstGeom prst="can">
            <a:avLst>
              <a:gd name="adj" fmla="val 25000"/>
            </a:avLst>
          </a:prstGeom>
          <a:solidFill>
            <a:srgbClr val="C0C0C0"/>
          </a:solidFill>
          <a:ln w="9525">
            <a:solidFill>
              <a:srgbClr val="000000"/>
            </a:solidFill>
            <a:round/>
          </a:ln>
        </p:spPr>
        <p:txBody>
          <a:bodyPr wrap="none" anchor="ctr"/>
          <a:lstStyle/>
          <a:p>
            <a:endParaRPr lang="zh-CN" altLang="en-US"/>
          </a:p>
        </p:txBody>
      </p:sp>
      <p:sp>
        <p:nvSpPr>
          <p:cNvPr id="55324" name="AutoShape 28"/>
          <p:cNvSpPr>
            <a:spLocks noChangeArrowheads="1"/>
          </p:cNvSpPr>
          <p:nvPr/>
        </p:nvSpPr>
        <p:spPr bwMode="auto">
          <a:xfrm>
            <a:off x="5364163" y="4587875"/>
            <a:ext cx="647700" cy="431800"/>
          </a:xfrm>
          <a:prstGeom prst="can">
            <a:avLst>
              <a:gd name="adj" fmla="val 25000"/>
            </a:avLst>
          </a:prstGeom>
          <a:solidFill>
            <a:srgbClr val="C0C0C0"/>
          </a:solidFill>
          <a:ln w="9525">
            <a:solidFill>
              <a:srgbClr val="000000"/>
            </a:solidFill>
            <a:round/>
          </a:ln>
        </p:spPr>
        <p:txBody>
          <a:bodyPr wrap="none" anchor="ctr"/>
          <a:lstStyle/>
          <a:p>
            <a:endParaRPr lang="zh-CN" altLang="en-US"/>
          </a:p>
        </p:txBody>
      </p:sp>
      <p:cxnSp>
        <p:nvCxnSpPr>
          <p:cNvPr id="55325" name="AutoShape 29"/>
          <p:cNvCxnSpPr>
            <a:cxnSpLocks noChangeShapeType="1"/>
            <a:stCxn id="55300" idx="4"/>
            <a:endCxn id="55323" idx="2"/>
          </p:cNvCxnSpPr>
          <p:nvPr/>
        </p:nvCxnSpPr>
        <p:spPr bwMode="auto">
          <a:xfrm rot="16200000" flipH="1">
            <a:off x="1547019" y="5158581"/>
            <a:ext cx="577850" cy="287338"/>
          </a:xfrm>
          <a:prstGeom prst="bentConnector2">
            <a:avLst/>
          </a:prstGeom>
          <a:noFill/>
          <a:ln w="9525">
            <a:solidFill>
              <a:srgbClr val="000000"/>
            </a:solidFill>
            <a:miter lim="800000"/>
          </a:ln>
        </p:spPr>
      </p:cxnSp>
      <p:cxnSp>
        <p:nvCxnSpPr>
          <p:cNvPr id="55326" name="AutoShape 30"/>
          <p:cNvCxnSpPr>
            <a:cxnSpLocks noChangeShapeType="1"/>
            <a:stCxn id="55304" idx="4"/>
            <a:endCxn id="55324" idx="2"/>
          </p:cNvCxnSpPr>
          <p:nvPr/>
        </p:nvCxnSpPr>
        <p:spPr bwMode="auto">
          <a:xfrm rot="16200000" flipH="1">
            <a:off x="4806951" y="4246562"/>
            <a:ext cx="647700" cy="466725"/>
          </a:xfrm>
          <a:prstGeom prst="bentConnector2">
            <a:avLst/>
          </a:prstGeom>
          <a:noFill/>
          <a:ln w="9525">
            <a:solidFill>
              <a:srgbClr val="000000"/>
            </a:solidFill>
            <a:miter lim="800000"/>
          </a:ln>
        </p:spPr>
      </p:cxnSp>
      <p:sp>
        <p:nvSpPr>
          <p:cNvPr id="55327" name="Text Box 31"/>
          <p:cNvSpPr txBox="1">
            <a:spLocks noChangeArrowheads="1"/>
          </p:cNvSpPr>
          <p:nvPr/>
        </p:nvSpPr>
        <p:spPr bwMode="auto">
          <a:xfrm>
            <a:off x="2627313" y="5591175"/>
            <a:ext cx="2501900" cy="641350"/>
          </a:xfrm>
          <a:prstGeom prst="rect">
            <a:avLst/>
          </a:prstGeom>
          <a:noFill/>
          <a:ln w="9525">
            <a:noFill/>
            <a:miter lim="800000"/>
          </a:ln>
        </p:spPr>
        <p:txBody>
          <a:bodyPr wrap="none">
            <a:spAutoFit/>
          </a:bodyPr>
          <a:lstStyle/>
          <a:p>
            <a:r>
              <a:rPr lang="en-US" altLang="zh-CN" b="1">
                <a:solidFill>
                  <a:srgbClr val="000000"/>
                </a:solidFill>
                <a:latin typeface="Times New Roman" panose="02020603050405020304" pitchFamily="18" charset="0"/>
                <a:ea typeface="宋体" panose="02010600030101010101" pitchFamily="2" charset="-122"/>
              </a:rPr>
              <a:t>Zone:</a:t>
            </a:r>
          </a:p>
          <a:p>
            <a:r>
              <a:rPr lang="en-US" altLang="zh-CN" b="1">
                <a:solidFill>
                  <a:srgbClr val="000000"/>
                </a:solidFill>
                <a:latin typeface="Times New Roman" panose="02020603050405020304" pitchFamily="18" charset="0"/>
                <a:ea typeface="宋体" panose="02010600030101010101" pitchFamily="2" charset="-122"/>
              </a:rPr>
              <a:t>example.microsoft.com </a:t>
            </a:r>
          </a:p>
        </p:txBody>
      </p:sp>
      <p:sp>
        <p:nvSpPr>
          <p:cNvPr id="55328" name="Text Box 32"/>
          <p:cNvSpPr txBox="1">
            <a:spLocks noChangeArrowheads="1"/>
          </p:cNvSpPr>
          <p:nvPr/>
        </p:nvSpPr>
        <p:spPr bwMode="auto">
          <a:xfrm>
            <a:off x="6084888" y="4587875"/>
            <a:ext cx="1574800" cy="641350"/>
          </a:xfrm>
          <a:prstGeom prst="rect">
            <a:avLst/>
          </a:prstGeom>
          <a:noFill/>
          <a:ln w="9525">
            <a:noFill/>
            <a:miter lim="800000"/>
          </a:ln>
        </p:spPr>
        <p:txBody>
          <a:bodyPr wrap="none">
            <a:spAutoFit/>
          </a:bodyPr>
          <a:lstStyle/>
          <a:p>
            <a:r>
              <a:rPr lang="en-US" altLang="zh-CN" b="1">
                <a:solidFill>
                  <a:srgbClr val="000000"/>
                </a:solidFill>
                <a:latin typeface="Times New Roman" panose="02020603050405020304" pitchFamily="18" charset="0"/>
                <a:ea typeface="宋体" panose="02010600030101010101" pitchFamily="2" charset="-122"/>
              </a:rPr>
              <a:t>Zone:</a:t>
            </a:r>
          </a:p>
          <a:p>
            <a:r>
              <a:rPr lang="en-US" altLang="zh-CN" b="1">
                <a:solidFill>
                  <a:srgbClr val="000000"/>
                </a:solidFill>
                <a:latin typeface="Times New Roman" panose="02020603050405020304" pitchFamily="18" charset="0"/>
                <a:ea typeface="宋体" panose="02010600030101010101" pitchFamily="2" charset="-122"/>
              </a:rPr>
              <a:t>microsoft.com</a:t>
            </a:r>
          </a:p>
        </p:txBody>
      </p:sp>
      <p:sp>
        <p:nvSpPr>
          <p:cNvPr id="55329" name="Text Box 33"/>
          <p:cNvSpPr txBox="1">
            <a:spLocks noChangeArrowheads="1"/>
          </p:cNvSpPr>
          <p:nvPr/>
        </p:nvSpPr>
        <p:spPr bwMode="auto">
          <a:xfrm>
            <a:off x="2124075" y="4438650"/>
            <a:ext cx="520700" cy="366713"/>
          </a:xfrm>
          <a:prstGeom prst="rect">
            <a:avLst/>
          </a:prstGeom>
          <a:noFill/>
          <a:ln w="9525">
            <a:noFill/>
            <a:miter lim="800000"/>
          </a:ln>
        </p:spPr>
        <p:txBody>
          <a:bodyPr wrap="none">
            <a:spAutoFit/>
          </a:bodyPr>
          <a:lstStyle/>
          <a:p>
            <a:r>
              <a:rPr lang="en-US" altLang="zh-CN" b="1">
                <a:solidFill>
                  <a:srgbClr val="000000"/>
                </a:solidFill>
                <a:latin typeface="Times New Roman" panose="02020603050405020304" pitchFamily="18" charset="0"/>
                <a:ea typeface="宋体" panose="02010600030101010101" pitchFamily="2" charset="-122"/>
              </a:rPr>
              <a:t>ftp </a:t>
            </a:r>
          </a:p>
        </p:txBody>
      </p:sp>
      <p:sp>
        <p:nvSpPr>
          <p:cNvPr id="55330" name="Text Box 34"/>
          <p:cNvSpPr txBox="1">
            <a:spLocks noChangeArrowheads="1"/>
          </p:cNvSpPr>
          <p:nvPr/>
        </p:nvSpPr>
        <p:spPr bwMode="auto">
          <a:xfrm>
            <a:off x="1619250" y="4005263"/>
            <a:ext cx="1054100" cy="366712"/>
          </a:xfrm>
          <a:prstGeom prst="rect">
            <a:avLst/>
          </a:prstGeom>
          <a:noFill/>
          <a:ln w="9525">
            <a:noFill/>
            <a:miter lim="800000"/>
          </a:ln>
        </p:spPr>
        <p:txBody>
          <a:bodyPr wrap="none">
            <a:spAutoFit/>
          </a:bodyPr>
          <a:lstStyle/>
          <a:p>
            <a:r>
              <a:rPr lang="en-US" altLang="zh-CN" b="1">
                <a:solidFill>
                  <a:srgbClr val="000000"/>
                </a:solidFill>
                <a:latin typeface="Times New Roman" panose="02020603050405020304" pitchFamily="18" charset="0"/>
                <a:ea typeface="宋体" panose="02010600030101010101" pitchFamily="2" charset="-122"/>
              </a:rPr>
              <a:t>example </a:t>
            </a:r>
          </a:p>
        </p:txBody>
      </p:sp>
      <p:sp>
        <p:nvSpPr>
          <p:cNvPr id="55331" name="Text Box 35"/>
          <p:cNvSpPr txBox="1">
            <a:spLocks noChangeArrowheads="1"/>
          </p:cNvSpPr>
          <p:nvPr/>
        </p:nvSpPr>
        <p:spPr bwMode="auto">
          <a:xfrm>
            <a:off x="933450" y="4510088"/>
            <a:ext cx="469900" cy="366712"/>
          </a:xfrm>
          <a:prstGeom prst="rect">
            <a:avLst/>
          </a:prstGeom>
          <a:noFill/>
          <a:ln w="9525">
            <a:noFill/>
            <a:miter lim="800000"/>
          </a:ln>
        </p:spPr>
        <p:txBody>
          <a:bodyPr wrap="none">
            <a:spAutoFit/>
          </a:bodyPr>
          <a:lstStyle/>
          <a:p>
            <a:r>
              <a:rPr lang="en-US" altLang="zh-CN" b="1">
                <a:solidFill>
                  <a:srgbClr val="000000"/>
                </a:solidFill>
                <a:latin typeface="Times New Roman" panose="02020603050405020304" pitchFamily="18" charset="0"/>
                <a:ea typeface="宋体" panose="02010600030101010101" pitchFamily="2" charset="-122"/>
              </a:rPr>
              <a:t>… </a:t>
            </a:r>
          </a:p>
        </p:txBody>
      </p:sp>
      <p:sp>
        <p:nvSpPr>
          <p:cNvPr id="55332" name="Text Box 36"/>
          <p:cNvSpPr txBox="1">
            <a:spLocks noChangeArrowheads="1"/>
          </p:cNvSpPr>
          <p:nvPr/>
        </p:nvSpPr>
        <p:spPr bwMode="auto">
          <a:xfrm>
            <a:off x="7918450" y="1916113"/>
            <a:ext cx="469900" cy="366712"/>
          </a:xfrm>
          <a:prstGeom prst="rect">
            <a:avLst/>
          </a:prstGeom>
          <a:noFill/>
          <a:ln w="9525">
            <a:noFill/>
            <a:miter lim="800000"/>
          </a:ln>
        </p:spPr>
        <p:txBody>
          <a:bodyPr wrap="none">
            <a:spAutoFit/>
          </a:bodyPr>
          <a:lstStyle/>
          <a:p>
            <a:r>
              <a:rPr lang="en-US" altLang="zh-CN" b="1">
                <a:solidFill>
                  <a:srgbClr val="000000"/>
                </a:solidFill>
                <a:latin typeface="Times New Roman" panose="02020603050405020304" pitchFamily="18" charset="0"/>
                <a:ea typeface="宋体" panose="02010600030101010101" pitchFamily="2" charset="-122"/>
              </a:rPr>
              <a:t>… </a:t>
            </a:r>
          </a:p>
        </p:txBody>
      </p:sp>
      <p:sp>
        <p:nvSpPr>
          <p:cNvPr id="55333" name="Text Box 37"/>
          <p:cNvSpPr txBox="1">
            <a:spLocks noChangeArrowheads="1"/>
          </p:cNvSpPr>
          <p:nvPr/>
        </p:nvSpPr>
        <p:spPr bwMode="auto">
          <a:xfrm>
            <a:off x="5292725" y="3284538"/>
            <a:ext cx="736600" cy="366712"/>
          </a:xfrm>
          <a:prstGeom prst="rect">
            <a:avLst/>
          </a:prstGeom>
          <a:noFill/>
          <a:ln w="9525">
            <a:noFill/>
            <a:miter lim="800000"/>
          </a:ln>
        </p:spPr>
        <p:txBody>
          <a:bodyPr wrap="none">
            <a:spAutoFit/>
          </a:bodyPr>
          <a:lstStyle/>
          <a:p>
            <a:r>
              <a:rPr lang="en-US" altLang="zh-CN" b="1">
                <a:solidFill>
                  <a:srgbClr val="000000"/>
                </a:solidFill>
                <a:latin typeface="Times New Roman" panose="02020603050405020304" pitchFamily="18" charset="0"/>
                <a:ea typeface="宋体" panose="02010600030101010101" pitchFamily="2" charset="-122"/>
              </a:rPr>
              <a:t>www </a:t>
            </a:r>
          </a:p>
        </p:txBody>
      </p:sp>
      <p:sp>
        <p:nvSpPr>
          <p:cNvPr id="55334" name="Text Box 38"/>
          <p:cNvSpPr txBox="1">
            <a:spLocks noChangeArrowheads="1"/>
          </p:cNvSpPr>
          <p:nvPr/>
        </p:nvSpPr>
        <p:spPr bwMode="auto">
          <a:xfrm>
            <a:off x="4645025" y="3724275"/>
            <a:ext cx="584200" cy="366713"/>
          </a:xfrm>
          <a:prstGeom prst="rect">
            <a:avLst/>
          </a:prstGeom>
          <a:noFill/>
          <a:ln w="9525">
            <a:noFill/>
            <a:miter lim="800000"/>
          </a:ln>
        </p:spPr>
        <p:txBody>
          <a:bodyPr wrap="none">
            <a:spAutoFit/>
          </a:bodyPr>
          <a:lstStyle/>
          <a:p>
            <a:r>
              <a:rPr lang="en-US" altLang="zh-CN" b="1">
                <a:solidFill>
                  <a:srgbClr val="000000"/>
                </a:solidFill>
                <a:latin typeface="Times New Roman" panose="02020603050405020304" pitchFamily="18" charset="0"/>
                <a:ea typeface="宋体" panose="02010600030101010101" pitchFamily="2" charset="-122"/>
              </a:rPr>
              <a:t>dev </a:t>
            </a:r>
          </a:p>
        </p:txBody>
      </p:sp>
      <p:sp>
        <p:nvSpPr>
          <p:cNvPr id="55335" name="Text Box 39"/>
          <p:cNvSpPr txBox="1">
            <a:spLocks noChangeArrowheads="1"/>
          </p:cNvSpPr>
          <p:nvPr/>
        </p:nvSpPr>
        <p:spPr bwMode="auto">
          <a:xfrm>
            <a:off x="4500563" y="2997200"/>
            <a:ext cx="1168400" cy="366713"/>
          </a:xfrm>
          <a:prstGeom prst="rect">
            <a:avLst/>
          </a:prstGeom>
          <a:noFill/>
          <a:ln w="9525">
            <a:noFill/>
            <a:miter lim="800000"/>
          </a:ln>
        </p:spPr>
        <p:txBody>
          <a:bodyPr wrap="none">
            <a:spAutoFit/>
          </a:bodyPr>
          <a:lstStyle/>
          <a:p>
            <a:r>
              <a:rPr lang="en-US" altLang="zh-CN" b="1">
                <a:solidFill>
                  <a:srgbClr val="000000"/>
                </a:solidFill>
                <a:latin typeface="Times New Roman" panose="02020603050405020304" pitchFamily="18" charset="0"/>
                <a:ea typeface="宋体" panose="02010600030101010101" pitchFamily="2" charset="-122"/>
              </a:rPr>
              <a:t>microsoft </a:t>
            </a:r>
          </a:p>
        </p:txBody>
      </p:sp>
      <p:sp>
        <p:nvSpPr>
          <p:cNvPr id="55336" name="Text Box 40"/>
          <p:cNvSpPr txBox="1">
            <a:spLocks noChangeArrowheads="1"/>
          </p:cNvSpPr>
          <p:nvPr/>
        </p:nvSpPr>
        <p:spPr bwMode="auto">
          <a:xfrm>
            <a:off x="5399088" y="1771650"/>
            <a:ext cx="647700" cy="366713"/>
          </a:xfrm>
          <a:prstGeom prst="rect">
            <a:avLst/>
          </a:prstGeom>
          <a:noFill/>
          <a:ln w="9525">
            <a:noFill/>
            <a:miter lim="800000"/>
          </a:ln>
        </p:spPr>
        <p:txBody>
          <a:bodyPr wrap="none">
            <a:spAutoFit/>
          </a:bodyPr>
          <a:lstStyle/>
          <a:p>
            <a:r>
              <a:rPr lang="en-US" altLang="zh-CN" b="1">
                <a:solidFill>
                  <a:srgbClr val="000000"/>
                </a:solidFill>
                <a:latin typeface="Times New Roman" panose="02020603050405020304" pitchFamily="18" charset="0"/>
                <a:ea typeface="宋体" panose="02010600030101010101" pitchFamily="2" charset="-122"/>
              </a:rPr>
              <a:t>com </a:t>
            </a:r>
          </a:p>
        </p:txBody>
      </p:sp>
      <p:sp>
        <p:nvSpPr>
          <p:cNvPr id="55337" name="Text Box 41"/>
          <p:cNvSpPr txBox="1">
            <a:spLocks noChangeArrowheads="1"/>
          </p:cNvSpPr>
          <p:nvPr/>
        </p:nvSpPr>
        <p:spPr bwMode="auto">
          <a:xfrm>
            <a:off x="5975350" y="2419350"/>
            <a:ext cx="596900" cy="366713"/>
          </a:xfrm>
          <a:prstGeom prst="rect">
            <a:avLst/>
          </a:prstGeom>
          <a:noFill/>
          <a:ln w="9525">
            <a:noFill/>
            <a:miter lim="800000"/>
          </a:ln>
        </p:spPr>
        <p:txBody>
          <a:bodyPr wrap="none">
            <a:spAutoFit/>
          </a:bodyPr>
          <a:lstStyle/>
          <a:p>
            <a:r>
              <a:rPr lang="en-US" altLang="zh-CN" b="1">
                <a:solidFill>
                  <a:srgbClr val="000000"/>
                </a:solidFill>
                <a:latin typeface="Times New Roman" panose="02020603050405020304" pitchFamily="18" charset="0"/>
                <a:ea typeface="宋体" panose="02010600030101010101" pitchFamily="2" charset="-122"/>
              </a:rPr>
              <a:t>edu </a:t>
            </a:r>
          </a:p>
        </p:txBody>
      </p:sp>
      <p:sp>
        <p:nvSpPr>
          <p:cNvPr id="55338" name="Text Box 42"/>
          <p:cNvSpPr txBox="1">
            <a:spLocks noChangeArrowheads="1"/>
          </p:cNvSpPr>
          <p:nvPr/>
        </p:nvSpPr>
        <p:spPr bwMode="auto">
          <a:xfrm>
            <a:off x="7126288" y="2347913"/>
            <a:ext cx="571500" cy="366712"/>
          </a:xfrm>
          <a:prstGeom prst="rect">
            <a:avLst/>
          </a:prstGeom>
          <a:noFill/>
          <a:ln w="9525">
            <a:noFill/>
            <a:miter lim="800000"/>
          </a:ln>
        </p:spPr>
        <p:txBody>
          <a:bodyPr wrap="none">
            <a:spAutoFit/>
          </a:bodyPr>
          <a:lstStyle/>
          <a:p>
            <a:r>
              <a:rPr lang="en-US" altLang="zh-CN" b="1">
                <a:solidFill>
                  <a:srgbClr val="000000"/>
                </a:solidFill>
                <a:latin typeface="Times New Roman" panose="02020603050405020304" pitchFamily="18" charset="0"/>
                <a:ea typeface="宋体" panose="02010600030101010101" pitchFamily="2" charset="-122"/>
              </a:rPr>
              <a:t>org </a:t>
            </a:r>
          </a:p>
        </p:txBody>
      </p:sp>
      <p:sp>
        <p:nvSpPr>
          <p:cNvPr id="387115" name="AutoShape 43"/>
          <p:cNvSpPr>
            <a:spLocks noChangeArrowheads="1"/>
          </p:cNvSpPr>
          <p:nvPr/>
        </p:nvSpPr>
        <p:spPr bwMode="auto">
          <a:xfrm>
            <a:off x="250825" y="1196975"/>
            <a:ext cx="3457575" cy="1079500"/>
          </a:xfrm>
          <a:prstGeom prst="wedgeRectCallout">
            <a:avLst>
              <a:gd name="adj1" fmla="val 50458"/>
              <a:gd name="adj2" fmla="val 94560"/>
            </a:avLst>
          </a:prstGeom>
          <a:solidFill>
            <a:srgbClr val="CCECFF"/>
          </a:solidFill>
          <a:ln w="38100">
            <a:solidFill>
              <a:schemeClr val="tx1"/>
            </a:solidFill>
            <a:miter lim="800000"/>
          </a:ln>
        </p:spPr>
        <p:txBody>
          <a:bodyPr anchor="ctr" anchorCtr="1"/>
          <a:lstStyle/>
          <a:p>
            <a:r>
              <a:rPr lang="zh-CN" altLang="en-US" b="1">
                <a:solidFill>
                  <a:srgbClr val="000099"/>
                </a:solidFill>
                <a:latin typeface="Times New Roman" panose="02020603050405020304" pitchFamily="18" charset="0"/>
              </a:rPr>
              <a:t>域名系统允许把一个</a:t>
            </a:r>
            <a:r>
              <a:rPr lang="en-US" altLang="zh-CN" b="1">
                <a:solidFill>
                  <a:srgbClr val="000099"/>
                </a:solidFill>
                <a:latin typeface="Times New Roman" panose="02020603050405020304" pitchFamily="18" charset="0"/>
              </a:rPr>
              <a:t>DNS</a:t>
            </a:r>
            <a:r>
              <a:rPr lang="zh-CN" altLang="en-US" b="1">
                <a:solidFill>
                  <a:srgbClr val="000099"/>
                </a:solidFill>
                <a:latin typeface="Times New Roman" panose="02020603050405020304" pitchFamily="18" charset="0"/>
              </a:rPr>
              <a:t>命名空间分割成多个区，各个区保存一个或多个</a:t>
            </a:r>
            <a:r>
              <a:rPr lang="en-US" altLang="zh-CN" b="1">
                <a:solidFill>
                  <a:srgbClr val="000099"/>
                </a:solidFill>
                <a:latin typeface="Times New Roman" panose="02020603050405020304" pitchFamily="18" charset="0"/>
              </a:rPr>
              <a:t>DNS</a:t>
            </a:r>
            <a:r>
              <a:rPr lang="zh-CN" altLang="en-US" b="1">
                <a:solidFill>
                  <a:srgbClr val="000099"/>
                </a:solidFill>
                <a:latin typeface="Times New Roman" panose="02020603050405020304" pitchFamily="18" charset="0"/>
              </a:rPr>
              <a:t>域的名字信息</a:t>
            </a:r>
            <a:endParaRPr lang="en-US" altLang="zh-CN" b="1">
              <a:solidFill>
                <a:srgbClr val="000099"/>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7115"/>
                                        </p:tgtEl>
                                        <p:attrNameLst>
                                          <p:attrName>style.visibility</p:attrName>
                                        </p:attrNameLst>
                                      </p:cBhvr>
                                      <p:to>
                                        <p:strVal val="visible"/>
                                      </p:to>
                                    </p:set>
                                    <p:anim calcmode="lin" valueType="num">
                                      <p:cBhvr additive="base">
                                        <p:cTn id="7" dur="500" fill="hold"/>
                                        <p:tgtEl>
                                          <p:spTgt spid="387115"/>
                                        </p:tgtEl>
                                        <p:attrNameLst>
                                          <p:attrName>ppt_x</p:attrName>
                                        </p:attrNameLst>
                                      </p:cBhvr>
                                      <p:tavLst>
                                        <p:tav tm="0">
                                          <p:val>
                                            <p:strVal val="#ppt_x"/>
                                          </p:val>
                                        </p:tav>
                                        <p:tav tm="100000">
                                          <p:val>
                                            <p:strVal val="#ppt_x"/>
                                          </p:val>
                                        </p:tav>
                                      </p:tavLst>
                                    </p:anim>
                                    <p:anim calcmode="lin" valueType="num">
                                      <p:cBhvr additive="base">
                                        <p:cTn id="8" dur="500" fill="hold"/>
                                        <p:tgtEl>
                                          <p:spTgt spid="3871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1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eaLnBrk="1" hangingPunct="1"/>
            <a:r>
              <a:rPr lang="zh-CN" altLang="en-US"/>
              <a:t>区传送</a:t>
            </a:r>
            <a:endParaRPr lang="en-US" altLang="zh-CN"/>
          </a:p>
        </p:txBody>
      </p:sp>
      <p:sp>
        <p:nvSpPr>
          <p:cNvPr id="392195" name="Rectangle 3"/>
          <p:cNvSpPr>
            <a:spLocks noGrp="1" noChangeArrowheads="1"/>
          </p:cNvSpPr>
          <p:nvPr>
            <p:ph type="body" idx="1"/>
          </p:nvPr>
        </p:nvSpPr>
        <p:spPr>
          <a:xfrm>
            <a:off x="677863" y="1316038"/>
            <a:ext cx="7772400" cy="4684712"/>
          </a:xfrm>
        </p:spPr>
        <p:txBody>
          <a:bodyPr/>
          <a:lstStyle/>
          <a:p>
            <a:pPr eaLnBrk="1" hangingPunct="1">
              <a:lnSpc>
                <a:spcPct val="105000"/>
              </a:lnSpc>
            </a:pPr>
            <a:r>
              <a:rPr lang="zh-CN" altLang="en-US" sz="2400" dirty="0"/>
              <a:t>域名查询的解析操作由多个</a:t>
            </a:r>
            <a:r>
              <a:rPr lang="en-US" altLang="zh-CN" sz="2400" dirty="0"/>
              <a:t>DNS</a:t>
            </a:r>
            <a:r>
              <a:rPr lang="zh-CN" altLang="en-US" sz="2400" dirty="0"/>
              <a:t>服务器来提供，从而提高可用性和容错性；</a:t>
            </a:r>
          </a:p>
          <a:p>
            <a:pPr eaLnBrk="1" hangingPunct="1">
              <a:lnSpc>
                <a:spcPct val="105000"/>
              </a:lnSpc>
            </a:pPr>
            <a:r>
              <a:rPr lang="en-US" altLang="zh-CN" sz="2400" dirty="0"/>
              <a:t>DNS</a:t>
            </a:r>
            <a:r>
              <a:rPr lang="zh-CN" altLang="en-US" sz="2400" dirty="0"/>
              <a:t>服务器之间采用</a:t>
            </a:r>
            <a:r>
              <a:rPr lang="zh-CN" altLang="en-US" sz="2400" dirty="0">
                <a:solidFill>
                  <a:srgbClr val="FF3300"/>
                </a:solidFill>
              </a:rPr>
              <a:t>区传送</a:t>
            </a:r>
            <a:r>
              <a:rPr lang="zh-CN" altLang="en-US" sz="2400" dirty="0"/>
              <a:t>的机制来同步和复制区内数据；</a:t>
            </a:r>
          </a:p>
          <a:p>
            <a:pPr eaLnBrk="1" hangingPunct="1">
              <a:lnSpc>
                <a:spcPct val="105000"/>
              </a:lnSpc>
            </a:pPr>
            <a:r>
              <a:rPr lang="zh-CN" altLang="en-US" sz="2400" dirty="0"/>
              <a:t>区传送的最大</a:t>
            </a:r>
            <a:r>
              <a:rPr lang="zh-CN" altLang="en-US" sz="2400" dirty="0">
                <a:solidFill>
                  <a:srgbClr val="FF3300"/>
                </a:solidFill>
              </a:rPr>
              <a:t>安全问题</a:t>
            </a:r>
            <a:r>
              <a:rPr lang="zh-CN" altLang="en-US" sz="2400" dirty="0"/>
              <a:t>：传输的域名信息中包含了不该公开的内部主机和服务器的域名信息，从而将内部主机名和</a:t>
            </a:r>
            <a:r>
              <a:rPr lang="en-US" altLang="zh-CN" sz="2400" dirty="0"/>
              <a:t>IP</a:t>
            </a:r>
            <a:r>
              <a:rPr lang="zh-CN" altLang="en-US" sz="2400" dirty="0"/>
              <a:t>地址暴露给了攻击者。</a:t>
            </a:r>
          </a:p>
          <a:p>
            <a:pPr eaLnBrk="1" hangingPunct="1">
              <a:lnSpc>
                <a:spcPct val="105000"/>
              </a:lnSpc>
            </a:pPr>
            <a:r>
              <a:rPr lang="zh-CN" altLang="en-US" sz="2400" dirty="0"/>
              <a:t>区传送查询工具：</a:t>
            </a:r>
          </a:p>
          <a:p>
            <a:pPr lvl="1" eaLnBrk="1" hangingPunct="1">
              <a:lnSpc>
                <a:spcPct val="100000"/>
              </a:lnSpc>
            </a:pPr>
            <a:r>
              <a:rPr lang="en-US" altLang="zh-CN" sz="2400" dirty="0"/>
              <a:t>Windows</a:t>
            </a:r>
            <a:r>
              <a:rPr lang="zh-CN" altLang="en-US" sz="2400" dirty="0"/>
              <a:t>平台：</a:t>
            </a:r>
            <a:r>
              <a:rPr lang="en-US" altLang="zh-CN" sz="2400" dirty="0" err="1"/>
              <a:t>nslookup</a:t>
            </a:r>
            <a:r>
              <a:rPr lang="en-US" altLang="zh-CN" sz="2400" dirty="0"/>
              <a:t>, </a:t>
            </a:r>
            <a:r>
              <a:rPr lang="en-US" altLang="zh-CN" sz="2400" dirty="0" err="1"/>
              <a:t>SamSpade</a:t>
            </a:r>
            <a:r>
              <a:rPr lang="en-US" altLang="zh-CN" sz="2400" dirty="0"/>
              <a:t>;</a:t>
            </a:r>
          </a:p>
          <a:p>
            <a:pPr lvl="1" eaLnBrk="1" hangingPunct="1">
              <a:lnSpc>
                <a:spcPct val="100000"/>
              </a:lnSpc>
            </a:pPr>
            <a:r>
              <a:rPr lang="en-US" altLang="zh-CN" sz="2400" dirty="0"/>
              <a:t>UNIX</a:t>
            </a:r>
            <a:r>
              <a:rPr lang="zh-CN" altLang="en-US" sz="2400" dirty="0"/>
              <a:t>平台：</a:t>
            </a:r>
            <a:r>
              <a:rPr lang="en-US" altLang="zh-CN" sz="2400" dirty="0" err="1"/>
              <a:t>nslookup</a:t>
            </a:r>
            <a:r>
              <a:rPr lang="en-US" altLang="zh-CN" sz="2400" dirty="0"/>
              <a:t>, dig, host, </a:t>
            </a:r>
            <a:r>
              <a:rPr lang="en-US" altLang="zh-CN" sz="2400" dirty="0" err="1"/>
              <a:t>axfr</a:t>
            </a:r>
            <a:r>
              <a:rPr lang="zh-CN" altLang="en-US" sz="2400" dirty="0"/>
              <a:t>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2195">
                                            <p:txEl>
                                              <p:pRg st="0" end="0"/>
                                            </p:txEl>
                                          </p:spTgt>
                                        </p:tgtEl>
                                        <p:attrNameLst>
                                          <p:attrName>style.visibility</p:attrName>
                                        </p:attrNameLst>
                                      </p:cBhvr>
                                      <p:to>
                                        <p:strVal val="visible"/>
                                      </p:to>
                                    </p:set>
                                    <p:anim calcmode="lin" valueType="num">
                                      <p:cBhvr additive="base">
                                        <p:cTn id="7" dur="500" fill="hold"/>
                                        <p:tgtEl>
                                          <p:spTgt spid="392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2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2195">
                                            <p:txEl>
                                              <p:pRg st="1" end="1"/>
                                            </p:txEl>
                                          </p:spTgt>
                                        </p:tgtEl>
                                        <p:attrNameLst>
                                          <p:attrName>style.visibility</p:attrName>
                                        </p:attrNameLst>
                                      </p:cBhvr>
                                      <p:to>
                                        <p:strVal val="visible"/>
                                      </p:to>
                                    </p:set>
                                    <p:anim calcmode="lin" valueType="num">
                                      <p:cBhvr additive="base">
                                        <p:cTn id="13" dur="500" fill="hold"/>
                                        <p:tgtEl>
                                          <p:spTgt spid="3921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21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2195">
                                            <p:txEl>
                                              <p:pRg st="2" end="2"/>
                                            </p:txEl>
                                          </p:spTgt>
                                        </p:tgtEl>
                                        <p:attrNameLst>
                                          <p:attrName>style.visibility</p:attrName>
                                        </p:attrNameLst>
                                      </p:cBhvr>
                                      <p:to>
                                        <p:strVal val="visible"/>
                                      </p:to>
                                    </p:set>
                                    <p:anim calcmode="lin" valueType="num">
                                      <p:cBhvr additive="base">
                                        <p:cTn id="19" dur="500" fill="hold"/>
                                        <p:tgtEl>
                                          <p:spTgt spid="3921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21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2195">
                                            <p:txEl>
                                              <p:pRg st="3" end="3"/>
                                            </p:txEl>
                                          </p:spTgt>
                                        </p:tgtEl>
                                        <p:attrNameLst>
                                          <p:attrName>style.visibility</p:attrName>
                                        </p:attrNameLst>
                                      </p:cBhvr>
                                      <p:to>
                                        <p:strVal val="visible"/>
                                      </p:to>
                                    </p:set>
                                    <p:anim calcmode="lin" valueType="num">
                                      <p:cBhvr additive="base">
                                        <p:cTn id="25" dur="500" fill="hold"/>
                                        <p:tgtEl>
                                          <p:spTgt spid="3921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2195">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92195">
                                            <p:txEl>
                                              <p:pRg st="4" end="4"/>
                                            </p:txEl>
                                          </p:spTgt>
                                        </p:tgtEl>
                                        <p:attrNameLst>
                                          <p:attrName>style.visibility</p:attrName>
                                        </p:attrNameLst>
                                      </p:cBhvr>
                                      <p:to>
                                        <p:strVal val="visible"/>
                                      </p:to>
                                    </p:set>
                                    <p:anim calcmode="lin" valueType="num">
                                      <p:cBhvr additive="base">
                                        <p:cTn id="29" dur="500" fill="hold"/>
                                        <p:tgtEl>
                                          <p:spTgt spid="39219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92195">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92195">
                                            <p:txEl>
                                              <p:pRg st="5" end="5"/>
                                            </p:txEl>
                                          </p:spTgt>
                                        </p:tgtEl>
                                        <p:attrNameLst>
                                          <p:attrName>style.visibility</p:attrName>
                                        </p:attrNameLst>
                                      </p:cBhvr>
                                      <p:to>
                                        <p:strVal val="visible"/>
                                      </p:to>
                                    </p:set>
                                    <p:anim calcmode="lin" valueType="num">
                                      <p:cBhvr additive="base">
                                        <p:cTn id="33" dur="500" fill="hold"/>
                                        <p:tgtEl>
                                          <p:spTgt spid="392195">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9219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7" descr="snap1"/>
          <p:cNvPicPr>
            <a:picLocks noChangeAspect="1" noChangeArrowheads="1"/>
          </p:cNvPicPr>
          <p:nvPr/>
        </p:nvPicPr>
        <p:blipFill>
          <a:blip r:embed="rId3" cstate="print"/>
          <a:srcRect/>
          <a:stretch>
            <a:fillRect/>
          </a:stretch>
        </p:blipFill>
        <p:spPr bwMode="auto">
          <a:xfrm>
            <a:off x="1079500" y="908050"/>
            <a:ext cx="7164388" cy="5695950"/>
          </a:xfrm>
          <a:prstGeom prst="rect">
            <a:avLst/>
          </a:prstGeom>
          <a:noFill/>
          <a:ln w="9525">
            <a:noFill/>
            <a:miter lim="800000"/>
            <a:headEnd/>
            <a:tailEnd/>
          </a:ln>
        </p:spPr>
      </p:pic>
      <p:sp>
        <p:nvSpPr>
          <p:cNvPr id="57348" name="Rectangle 2"/>
          <p:cNvSpPr>
            <a:spLocks noGrp="1" noChangeArrowheads="1"/>
          </p:cNvSpPr>
          <p:nvPr>
            <p:ph type="title"/>
          </p:nvPr>
        </p:nvSpPr>
        <p:spPr/>
        <p:txBody>
          <a:bodyPr/>
          <a:lstStyle/>
          <a:p>
            <a:pPr eaLnBrk="1" hangingPunct="1"/>
            <a:r>
              <a:rPr lang="zh-CN" altLang="en-US"/>
              <a:t>示例：</a:t>
            </a:r>
            <a:r>
              <a:rPr lang="en-US" altLang="zh-CN">
                <a:latin typeface="Times New Roman" panose="02020603050405020304" pitchFamily="18" charset="0"/>
              </a:rPr>
              <a:t>nslookup</a:t>
            </a:r>
            <a:r>
              <a:rPr lang="zh-CN" altLang="en-US"/>
              <a:t>工具</a:t>
            </a:r>
          </a:p>
        </p:txBody>
      </p:sp>
      <p:sp>
        <p:nvSpPr>
          <p:cNvPr id="370693" name="Rectangle 5"/>
          <p:cNvSpPr>
            <a:spLocks noChangeArrowheads="1"/>
          </p:cNvSpPr>
          <p:nvPr/>
        </p:nvSpPr>
        <p:spPr bwMode="auto">
          <a:xfrm>
            <a:off x="1582738" y="2511425"/>
            <a:ext cx="1150937" cy="269875"/>
          </a:xfrm>
          <a:prstGeom prst="rect">
            <a:avLst/>
          </a:prstGeom>
          <a:noFill/>
          <a:ln w="15875">
            <a:solidFill>
              <a:srgbClr val="FF0000"/>
            </a:solidFill>
            <a:miter lim="800000"/>
          </a:ln>
        </p:spPr>
        <p:txBody>
          <a:bodyPr wrap="none" anchor="ctr"/>
          <a:lstStyle/>
          <a:p>
            <a:endParaRPr lang="zh-CN" altLang="en-US"/>
          </a:p>
        </p:txBody>
      </p:sp>
      <p:sp>
        <p:nvSpPr>
          <p:cNvPr id="370694" name="AutoShape 6"/>
          <p:cNvSpPr>
            <a:spLocks noChangeArrowheads="1"/>
          </p:cNvSpPr>
          <p:nvPr/>
        </p:nvSpPr>
        <p:spPr bwMode="auto">
          <a:xfrm>
            <a:off x="3490913" y="1916113"/>
            <a:ext cx="2808287" cy="647700"/>
          </a:xfrm>
          <a:prstGeom prst="wedgeRectCallout">
            <a:avLst>
              <a:gd name="adj1" fmla="val -74875"/>
              <a:gd name="adj2" fmla="val 59560"/>
            </a:avLst>
          </a:prstGeom>
          <a:solidFill>
            <a:srgbClr val="CCECFF"/>
          </a:solidFill>
          <a:ln w="38100">
            <a:solidFill>
              <a:schemeClr val="tx1"/>
            </a:solidFill>
            <a:miter lim="800000"/>
          </a:ln>
        </p:spPr>
        <p:txBody>
          <a:bodyPr anchor="ctr" anchorCtr="1"/>
          <a:lstStyle/>
          <a:p>
            <a:r>
              <a:rPr lang="en-US" altLang="zh-CN" b="1">
                <a:solidFill>
                  <a:srgbClr val="000099"/>
                </a:solidFill>
                <a:latin typeface="Times New Roman" panose="02020603050405020304" pitchFamily="18" charset="0"/>
              </a:rPr>
              <a:t>Windows</a:t>
            </a:r>
            <a:r>
              <a:rPr lang="zh-CN" altLang="en-US" b="1">
                <a:solidFill>
                  <a:srgbClr val="000099"/>
                </a:solidFill>
                <a:latin typeface="Times New Roman" panose="02020603050405020304" pitchFamily="18" charset="0"/>
              </a:rPr>
              <a:t>自带工具</a:t>
            </a:r>
            <a:endParaRPr lang="en-US" altLang="zh-CN" b="1">
              <a:solidFill>
                <a:srgbClr val="000099"/>
              </a:solidFill>
              <a:latin typeface="Times New Roman" panose="02020603050405020304" pitchFamily="18" charset="0"/>
            </a:endParaRPr>
          </a:p>
        </p:txBody>
      </p:sp>
      <p:sp>
        <p:nvSpPr>
          <p:cNvPr id="370696" name="Rectangle 8"/>
          <p:cNvSpPr>
            <a:spLocks noChangeArrowheads="1"/>
          </p:cNvSpPr>
          <p:nvPr/>
        </p:nvSpPr>
        <p:spPr bwMode="auto">
          <a:xfrm>
            <a:off x="1330325" y="3446463"/>
            <a:ext cx="2881313" cy="269875"/>
          </a:xfrm>
          <a:prstGeom prst="rect">
            <a:avLst/>
          </a:prstGeom>
          <a:noFill/>
          <a:ln w="15875">
            <a:solidFill>
              <a:srgbClr val="FF0000"/>
            </a:solidFill>
            <a:miter lim="800000"/>
          </a:ln>
        </p:spPr>
        <p:txBody>
          <a:bodyPr wrap="none" anchor="ctr"/>
          <a:lstStyle/>
          <a:p>
            <a:endParaRPr lang="zh-CN" altLang="en-US"/>
          </a:p>
        </p:txBody>
      </p:sp>
      <p:sp>
        <p:nvSpPr>
          <p:cNvPr id="370697" name="AutoShape 9"/>
          <p:cNvSpPr>
            <a:spLocks noChangeArrowheads="1"/>
          </p:cNvSpPr>
          <p:nvPr/>
        </p:nvSpPr>
        <p:spPr bwMode="auto">
          <a:xfrm>
            <a:off x="5003800" y="2852738"/>
            <a:ext cx="2808288" cy="647700"/>
          </a:xfrm>
          <a:prstGeom prst="wedgeRectCallout">
            <a:avLst>
              <a:gd name="adj1" fmla="val -74875"/>
              <a:gd name="adj2" fmla="val 59560"/>
            </a:avLst>
          </a:prstGeom>
          <a:solidFill>
            <a:srgbClr val="CCECFF"/>
          </a:solidFill>
          <a:ln w="38100">
            <a:solidFill>
              <a:schemeClr val="tx1"/>
            </a:solidFill>
            <a:miter lim="800000"/>
          </a:ln>
        </p:spPr>
        <p:txBody>
          <a:bodyPr anchor="ctr" anchorCtr="1"/>
          <a:lstStyle/>
          <a:p>
            <a:r>
              <a:rPr lang="zh-CN" altLang="en-US" b="1">
                <a:solidFill>
                  <a:srgbClr val="000099"/>
                </a:solidFill>
                <a:latin typeface="Times New Roman" panose="02020603050405020304" pitchFamily="18" charset="0"/>
              </a:rPr>
              <a:t>指定目标的主</a:t>
            </a:r>
            <a:r>
              <a:rPr lang="en-US" altLang="zh-CN" b="1">
                <a:solidFill>
                  <a:srgbClr val="000099"/>
                </a:solidFill>
                <a:latin typeface="Times New Roman" panose="02020603050405020304" pitchFamily="18" charset="0"/>
              </a:rPr>
              <a:t>DNS</a:t>
            </a:r>
            <a:r>
              <a:rPr lang="zh-CN" altLang="en-US" b="1">
                <a:solidFill>
                  <a:srgbClr val="000099"/>
                </a:solidFill>
                <a:latin typeface="Times New Roman" panose="02020603050405020304" pitchFamily="18" charset="0"/>
              </a:rPr>
              <a:t>服务器或辅</a:t>
            </a:r>
            <a:r>
              <a:rPr lang="en-US" altLang="zh-CN" b="1">
                <a:solidFill>
                  <a:srgbClr val="000099"/>
                </a:solidFill>
                <a:latin typeface="Times New Roman" panose="02020603050405020304" pitchFamily="18" charset="0"/>
              </a:rPr>
              <a:t>DNS</a:t>
            </a:r>
            <a:r>
              <a:rPr lang="zh-CN" altLang="en-US" b="1">
                <a:solidFill>
                  <a:srgbClr val="000099"/>
                </a:solidFill>
                <a:latin typeface="Times New Roman" panose="02020603050405020304" pitchFamily="18" charset="0"/>
              </a:rPr>
              <a:t>服务器</a:t>
            </a:r>
          </a:p>
        </p:txBody>
      </p:sp>
      <p:sp>
        <p:nvSpPr>
          <p:cNvPr id="370698" name="Rectangle 10"/>
          <p:cNvSpPr>
            <a:spLocks noChangeArrowheads="1"/>
          </p:cNvSpPr>
          <p:nvPr/>
        </p:nvSpPr>
        <p:spPr bwMode="auto">
          <a:xfrm>
            <a:off x="1330325" y="4383088"/>
            <a:ext cx="1873250" cy="269875"/>
          </a:xfrm>
          <a:prstGeom prst="rect">
            <a:avLst/>
          </a:prstGeom>
          <a:noFill/>
          <a:ln w="15875">
            <a:solidFill>
              <a:srgbClr val="FF0000"/>
            </a:solidFill>
            <a:miter lim="800000"/>
          </a:ln>
        </p:spPr>
        <p:txBody>
          <a:bodyPr wrap="none" anchor="ctr"/>
          <a:lstStyle/>
          <a:p>
            <a:endParaRPr lang="zh-CN" altLang="en-US"/>
          </a:p>
        </p:txBody>
      </p:sp>
      <p:sp>
        <p:nvSpPr>
          <p:cNvPr id="370699" name="AutoShape 11"/>
          <p:cNvSpPr>
            <a:spLocks noChangeArrowheads="1"/>
          </p:cNvSpPr>
          <p:nvPr/>
        </p:nvSpPr>
        <p:spPr bwMode="auto">
          <a:xfrm>
            <a:off x="4067175" y="3789363"/>
            <a:ext cx="3744913" cy="647700"/>
          </a:xfrm>
          <a:prstGeom prst="wedgeRectCallout">
            <a:avLst>
              <a:gd name="adj1" fmla="val -68653"/>
              <a:gd name="adj2" fmla="val 59560"/>
            </a:avLst>
          </a:prstGeom>
          <a:solidFill>
            <a:srgbClr val="CCECFF"/>
          </a:solidFill>
          <a:ln w="38100">
            <a:solidFill>
              <a:schemeClr val="tx1"/>
            </a:solidFill>
            <a:miter lim="800000"/>
          </a:ln>
        </p:spPr>
        <p:txBody>
          <a:bodyPr anchor="ctr" anchorCtr="1"/>
          <a:lstStyle/>
          <a:p>
            <a:r>
              <a:rPr lang="zh-CN" altLang="en-US" b="1">
                <a:solidFill>
                  <a:srgbClr val="000099"/>
                </a:solidFill>
                <a:latin typeface="Times New Roman" panose="02020603050405020304" pitchFamily="18" charset="0"/>
              </a:rPr>
              <a:t>指定查询任何类型的</a:t>
            </a:r>
            <a:r>
              <a:rPr lang="en-US" altLang="zh-CN" b="1">
                <a:solidFill>
                  <a:srgbClr val="000099"/>
                </a:solidFill>
                <a:latin typeface="Times New Roman" panose="02020603050405020304" pitchFamily="18" charset="0"/>
              </a:rPr>
              <a:t>DNS</a:t>
            </a:r>
            <a:r>
              <a:rPr lang="zh-CN" altLang="en-US" b="1">
                <a:solidFill>
                  <a:srgbClr val="000099"/>
                </a:solidFill>
                <a:latin typeface="Times New Roman" panose="02020603050405020304" pitchFamily="18" charset="0"/>
              </a:rPr>
              <a:t>记录</a:t>
            </a:r>
          </a:p>
        </p:txBody>
      </p:sp>
      <p:sp>
        <p:nvSpPr>
          <p:cNvPr id="370700" name="Rectangle 12"/>
          <p:cNvSpPr>
            <a:spLocks noChangeArrowheads="1"/>
          </p:cNvSpPr>
          <p:nvPr/>
        </p:nvSpPr>
        <p:spPr bwMode="auto">
          <a:xfrm>
            <a:off x="1330325" y="4652963"/>
            <a:ext cx="3673475" cy="269875"/>
          </a:xfrm>
          <a:prstGeom prst="rect">
            <a:avLst/>
          </a:prstGeom>
          <a:noFill/>
          <a:ln w="15875">
            <a:solidFill>
              <a:srgbClr val="FF0000"/>
            </a:solidFill>
            <a:miter lim="800000"/>
          </a:ln>
        </p:spPr>
        <p:txBody>
          <a:bodyPr wrap="none" anchor="ctr"/>
          <a:lstStyle/>
          <a:p>
            <a:endParaRPr lang="zh-CN" altLang="en-US"/>
          </a:p>
        </p:txBody>
      </p:sp>
      <p:sp>
        <p:nvSpPr>
          <p:cNvPr id="370701" name="AutoShape 13"/>
          <p:cNvSpPr>
            <a:spLocks noChangeArrowheads="1"/>
          </p:cNvSpPr>
          <p:nvPr/>
        </p:nvSpPr>
        <p:spPr bwMode="auto">
          <a:xfrm>
            <a:off x="5435600" y="5229225"/>
            <a:ext cx="2376488" cy="1008063"/>
          </a:xfrm>
          <a:prstGeom prst="wedgeRectCallout">
            <a:avLst>
              <a:gd name="adj1" fmla="val -62958"/>
              <a:gd name="adj2" fmla="val -91102"/>
            </a:avLst>
          </a:prstGeom>
          <a:solidFill>
            <a:srgbClr val="CCECFF"/>
          </a:solidFill>
          <a:ln w="38100">
            <a:solidFill>
              <a:schemeClr val="tx1"/>
            </a:solidFill>
            <a:miter lim="800000"/>
          </a:ln>
        </p:spPr>
        <p:txBody>
          <a:bodyPr anchor="ctr" anchorCtr="1"/>
          <a:lstStyle/>
          <a:p>
            <a:r>
              <a:rPr lang="zh-CN" altLang="en-US" b="1">
                <a:solidFill>
                  <a:srgbClr val="000099"/>
                </a:solidFill>
                <a:latin typeface="Times New Roman" panose="02020603050405020304" pitchFamily="18" charset="0"/>
              </a:rPr>
              <a:t>将查询到的</a:t>
            </a:r>
            <a:r>
              <a:rPr lang="en-US" altLang="zh-CN" b="1">
                <a:solidFill>
                  <a:srgbClr val="000099"/>
                </a:solidFill>
                <a:latin typeface="Times New Roman" panose="02020603050405020304" pitchFamily="18" charset="0"/>
              </a:rPr>
              <a:t>DNS</a:t>
            </a:r>
            <a:r>
              <a:rPr lang="zh-CN" altLang="en-US" b="1">
                <a:solidFill>
                  <a:srgbClr val="000099"/>
                </a:solidFill>
                <a:latin typeface="Times New Roman" panose="02020603050405020304" pitchFamily="18" charset="0"/>
              </a:rPr>
              <a:t>记录保存到文件中去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70693"/>
                                        </p:tgtEl>
                                        <p:attrNameLst>
                                          <p:attrName>style.visibility</p:attrName>
                                        </p:attrNameLst>
                                      </p:cBhvr>
                                      <p:to>
                                        <p:strVal val="visible"/>
                                      </p:to>
                                    </p:set>
                                    <p:anim calcmode="lin" valueType="num">
                                      <p:cBhvr>
                                        <p:cTn id="7" dur="500" fill="hold"/>
                                        <p:tgtEl>
                                          <p:spTgt spid="370693"/>
                                        </p:tgtEl>
                                        <p:attrNameLst>
                                          <p:attrName>ppt_w</p:attrName>
                                        </p:attrNameLst>
                                      </p:cBhvr>
                                      <p:tavLst>
                                        <p:tav tm="0">
                                          <p:val>
                                            <p:fltVal val="0"/>
                                          </p:val>
                                        </p:tav>
                                        <p:tav tm="100000">
                                          <p:val>
                                            <p:strVal val="#ppt_w"/>
                                          </p:val>
                                        </p:tav>
                                      </p:tavLst>
                                    </p:anim>
                                    <p:anim calcmode="lin" valueType="num">
                                      <p:cBhvr>
                                        <p:cTn id="8" dur="500" fill="hold"/>
                                        <p:tgtEl>
                                          <p:spTgt spid="370693"/>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0694"/>
                                        </p:tgtEl>
                                        <p:attrNameLst>
                                          <p:attrName>style.visibility</p:attrName>
                                        </p:attrNameLst>
                                      </p:cBhvr>
                                      <p:to>
                                        <p:strVal val="visible"/>
                                      </p:to>
                                    </p:set>
                                    <p:anim calcmode="lin" valueType="num">
                                      <p:cBhvr additive="base">
                                        <p:cTn id="13" dur="500" fill="hold"/>
                                        <p:tgtEl>
                                          <p:spTgt spid="370694"/>
                                        </p:tgtEl>
                                        <p:attrNameLst>
                                          <p:attrName>ppt_x</p:attrName>
                                        </p:attrNameLst>
                                      </p:cBhvr>
                                      <p:tavLst>
                                        <p:tav tm="0">
                                          <p:val>
                                            <p:strVal val="#ppt_x"/>
                                          </p:val>
                                        </p:tav>
                                        <p:tav tm="100000">
                                          <p:val>
                                            <p:strVal val="#ppt_x"/>
                                          </p:val>
                                        </p:tav>
                                      </p:tavLst>
                                    </p:anim>
                                    <p:anim calcmode="lin" valueType="num">
                                      <p:cBhvr additive="base">
                                        <p:cTn id="14" dur="500" fill="hold"/>
                                        <p:tgtEl>
                                          <p:spTgt spid="37069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370696"/>
                                        </p:tgtEl>
                                        <p:attrNameLst>
                                          <p:attrName>style.visibility</p:attrName>
                                        </p:attrNameLst>
                                      </p:cBhvr>
                                      <p:to>
                                        <p:strVal val="visible"/>
                                      </p:to>
                                    </p:set>
                                    <p:anim calcmode="lin" valueType="num">
                                      <p:cBhvr>
                                        <p:cTn id="19" dur="500" fill="hold"/>
                                        <p:tgtEl>
                                          <p:spTgt spid="370696"/>
                                        </p:tgtEl>
                                        <p:attrNameLst>
                                          <p:attrName>ppt_w</p:attrName>
                                        </p:attrNameLst>
                                      </p:cBhvr>
                                      <p:tavLst>
                                        <p:tav tm="0">
                                          <p:val>
                                            <p:fltVal val="0"/>
                                          </p:val>
                                        </p:tav>
                                        <p:tav tm="100000">
                                          <p:val>
                                            <p:strVal val="#ppt_w"/>
                                          </p:val>
                                        </p:tav>
                                      </p:tavLst>
                                    </p:anim>
                                    <p:anim calcmode="lin" valueType="num">
                                      <p:cBhvr>
                                        <p:cTn id="20" dur="500" fill="hold"/>
                                        <p:tgtEl>
                                          <p:spTgt spid="370696"/>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70697"/>
                                        </p:tgtEl>
                                        <p:attrNameLst>
                                          <p:attrName>style.visibility</p:attrName>
                                        </p:attrNameLst>
                                      </p:cBhvr>
                                      <p:to>
                                        <p:strVal val="visible"/>
                                      </p:to>
                                    </p:set>
                                    <p:anim calcmode="lin" valueType="num">
                                      <p:cBhvr additive="base">
                                        <p:cTn id="25" dur="500" fill="hold"/>
                                        <p:tgtEl>
                                          <p:spTgt spid="370697"/>
                                        </p:tgtEl>
                                        <p:attrNameLst>
                                          <p:attrName>ppt_x</p:attrName>
                                        </p:attrNameLst>
                                      </p:cBhvr>
                                      <p:tavLst>
                                        <p:tav tm="0">
                                          <p:val>
                                            <p:strVal val="#ppt_x"/>
                                          </p:val>
                                        </p:tav>
                                        <p:tav tm="100000">
                                          <p:val>
                                            <p:strVal val="#ppt_x"/>
                                          </p:val>
                                        </p:tav>
                                      </p:tavLst>
                                    </p:anim>
                                    <p:anim calcmode="lin" valueType="num">
                                      <p:cBhvr additive="base">
                                        <p:cTn id="26" dur="500" fill="hold"/>
                                        <p:tgtEl>
                                          <p:spTgt spid="37069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370698"/>
                                        </p:tgtEl>
                                        <p:attrNameLst>
                                          <p:attrName>style.visibility</p:attrName>
                                        </p:attrNameLst>
                                      </p:cBhvr>
                                      <p:to>
                                        <p:strVal val="visible"/>
                                      </p:to>
                                    </p:set>
                                    <p:anim calcmode="lin" valueType="num">
                                      <p:cBhvr>
                                        <p:cTn id="31" dur="500" fill="hold"/>
                                        <p:tgtEl>
                                          <p:spTgt spid="370698"/>
                                        </p:tgtEl>
                                        <p:attrNameLst>
                                          <p:attrName>ppt_w</p:attrName>
                                        </p:attrNameLst>
                                      </p:cBhvr>
                                      <p:tavLst>
                                        <p:tav tm="0">
                                          <p:val>
                                            <p:fltVal val="0"/>
                                          </p:val>
                                        </p:tav>
                                        <p:tav tm="100000">
                                          <p:val>
                                            <p:strVal val="#ppt_w"/>
                                          </p:val>
                                        </p:tav>
                                      </p:tavLst>
                                    </p:anim>
                                    <p:anim calcmode="lin" valueType="num">
                                      <p:cBhvr>
                                        <p:cTn id="32" dur="500" fill="hold"/>
                                        <p:tgtEl>
                                          <p:spTgt spid="370698"/>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0699"/>
                                        </p:tgtEl>
                                        <p:attrNameLst>
                                          <p:attrName>style.visibility</p:attrName>
                                        </p:attrNameLst>
                                      </p:cBhvr>
                                      <p:to>
                                        <p:strVal val="visible"/>
                                      </p:to>
                                    </p:set>
                                    <p:anim calcmode="lin" valueType="num">
                                      <p:cBhvr additive="base">
                                        <p:cTn id="37" dur="500" fill="hold"/>
                                        <p:tgtEl>
                                          <p:spTgt spid="370699"/>
                                        </p:tgtEl>
                                        <p:attrNameLst>
                                          <p:attrName>ppt_x</p:attrName>
                                        </p:attrNameLst>
                                      </p:cBhvr>
                                      <p:tavLst>
                                        <p:tav tm="0">
                                          <p:val>
                                            <p:strVal val="#ppt_x"/>
                                          </p:val>
                                        </p:tav>
                                        <p:tav tm="100000">
                                          <p:val>
                                            <p:strVal val="#ppt_x"/>
                                          </p:val>
                                        </p:tav>
                                      </p:tavLst>
                                    </p:anim>
                                    <p:anim calcmode="lin" valueType="num">
                                      <p:cBhvr additive="base">
                                        <p:cTn id="38" dur="500" fill="hold"/>
                                        <p:tgtEl>
                                          <p:spTgt spid="37069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10" fill="hold" grpId="0" nodeType="clickEffect">
                                  <p:stCondLst>
                                    <p:cond delay="0"/>
                                  </p:stCondLst>
                                  <p:childTnLst>
                                    <p:set>
                                      <p:cBhvr>
                                        <p:cTn id="42" dur="1" fill="hold">
                                          <p:stCondLst>
                                            <p:cond delay="0"/>
                                          </p:stCondLst>
                                        </p:cTn>
                                        <p:tgtEl>
                                          <p:spTgt spid="370700"/>
                                        </p:tgtEl>
                                        <p:attrNameLst>
                                          <p:attrName>style.visibility</p:attrName>
                                        </p:attrNameLst>
                                      </p:cBhvr>
                                      <p:to>
                                        <p:strVal val="visible"/>
                                      </p:to>
                                    </p:set>
                                    <p:anim calcmode="lin" valueType="num">
                                      <p:cBhvr>
                                        <p:cTn id="43" dur="500" fill="hold"/>
                                        <p:tgtEl>
                                          <p:spTgt spid="370700"/>
                                        </p:tgtEl>
                                        <p:attrNameLst>
                                          <p:attrName>ppt_w</p:attrName>
                                        </p:attrNameLst>
                                      </p:cBhvr>
                                      <p:tavLst>
                                        <p:tav tm="0">
                                          <p:val>
                                            <p:fltVal val="0"/>
                                          </p:val>
                                        </p:tav>
                                        <p:tav tm="100000">
                                          <p:val>
                                            <p:strVal val="#ppt_w"/>
                                          </p:val>
                                        </p:tav>
                                      </p:tavLst>
                                    </p:anim>
                                    <p:anim calcmode="lin" valueType="num">
                                      <p:cBhvr>
                                        <p:cTn id="44" dur="500" fill="hold"/>
                                        <p:tgtEl>
                                          <p:spTgt spid="370700"/>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70701"/>
                                        </p:tgtEl>
                                        <p:attrNameLst>
                                          <p:attrName>style.visibility</p:attrName>
                                        </p:attrNameLst>
                                      </p:cBhvr>
                                      <p:to>
                                        <p:strVal val="visible"/>
                                      </p:to>
                                    </p:set>
                                    <p:anim calcmode="lin" valueType="num">
                                      <p:cBhvr additive="base">
                                        <p:cTn id="49" dur="500" fill="hold"/>
                                        <p:tgtEl>
                                          <p:spTgt spid="370701"/>
                                        </p:tgtEl>
                                        <p:attrNameLst>
                                          <p:attrName>ppt_x</p:attrName>
                                        </p:attrNameLst>
                                      </p:cBhvr>
                                      <p:tavLst>
                                        <p:tav tm="0">
                                          <p:val>
                                            <p:strVal val="#ppt_x"/>
                                          </p:val>
                                        </p:tav>
                                        <p:tav tm="100000">
                                          <p:val>
                                            <p:strVal val="#ppt_x"/>
                                          </p:val>
                                        </p:tav>
                                      </p:tavLst>
                                    </p:anim>
                                    <p:anim calcmode="lin" valueType="num">
                                      <p:cBhvr additive="base">
                                        <p:cTn id="50" dur="500" fill="hold"/>
                                        <p:tgtEl>
                                          <p:spTgt spid="3707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3" grpId="0" animBg="1"/>
      <p:bldP spid="370694" grpId="0" animBg="1"/>
      <p:bldP spid="370696" grpId="0" animBg="1"/>
      <p:bldP spid="370697" grpId="0" animBg="1"/>
      <p:bldP spid="370698" grpId="0" animBg="1"/>
      <p:bldP spid="370699" grpId="0" animBg="1"/>
      <p:bldP spid="370700" grpId="0" animBg="1"/>
      <p:bldP spid="37070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pPr eaLnBrk="1" hangingPunct="1"/>
            <a:r>
              <a:rPr lang="zh-CN" altLang="en-US"/>
              <a:t>示例：</a:t>
            </a:r>
            <a:r>
              <a:rPr lang="en-US" altLang="zh-CN">
                <a:latin typeface="Times New Roman" panose="02020603050405020304" pitchFamily="18" charset="0"/>
              </a:rPr>
              <a:t>DNS</a:t>
            </a:r>
            <a:r>
              <a:rPr lang="zh-CN" altLang="en-US"/>
              <a:t>记录（部分）</a:t>
            </a:r>
          </a:p>
        </p:txBody>
      </p:sp>
      <p:pic>
        <p:nvPicPr>
          <p:cNvPr id="58372" name="Picture 4" descr="snap2"/>
          <p:cNvPicPr>
            <a:picLocks noChangeAspect="1" noChangeArrowheads="1"/>
          </p:cNvPicPr>
          <p:nvPr/>
        </p:nvPicPr>
        <p:blipFill>
          <a:blip r:embed="rId3" cstate="print"/>
          <a:srcRect/>
          <a:stretch>
            <a:fillRect/>
          </a:stretch>
        </p:blipFill>
        <p:spPr bwMode="auto">
          <a:xfrm>
            <a:off x="900113" y="927100"/>
            <a:ext cx="7632700" cy="5670550"/>
          </a:xfrm>
          <a:prstGeom prst="rect">
            <a:avLst/>
          </a:prstGeom>
          <a:noFill/>
          <a:ln w="9525">
            <a:noFill/>
            <a:miter lim="800000"/>
            <a:headEnd/>
            <a:tailEnd/>
          </a:ln>
        </p:spPr>
      </p:pic>
      <p:sp>
        <p:nvSpPr>
          <p:cNvPr id="393221" name="AutoShape 5"/>
          <p:cNvSpPr>
            <a:spLocks noChangeArrowheads="1"/>
          </p:cNvSpPr>
          <p:nvPr/>
        </p:nvSpPr>
        <p:spPr bwMode="auto">
          <a:xfrm>
            <a:off x="3708400" y="2276475"/>
            <a:ext cx="3095625" cy="792163"/>
          </a:xfrm>
          <a:prstGeom prst="wedgeRectCallout">
            <a:avLst>
              <a:gd name="adj1" fmla="val -71028"/>
              <a:gd name="adj2" fmla="val 56412"/>
            </a:avLst>
          </a:prstGeom>
          <a:solidFill>
            <a:srgbClr val="CCECFF"/>
          </a:solidFill>
          <a:ln w="38100">
            <a:solidFill>
              <a:schemeClr val="tx1"/>
            </a:solidFill>
            <a:miter lim="800000"/>
          </a:ln>
        </p:spPr>
        <p:txBody>
          <a:bodyPr anchor="ctr" anchorCtr="1"/>
          <a:lstStyle/>
          <a:p>
            <a:r>
              <a:rPr lang="zh-CN" altLang="en-US" b="1">
                <a:solidFill>
                  <a:srgbClr val="000099"/>
                </a:solidFill>
                <a:latin typeface="Times New Roman" panose="02020603050405020304" pitchFamily="18" charset="0"/>
              </a:rPr>
              <a:t>使用</a:t>
            </a:r>
            <a:r>
              <a:rPr lang="en-US" altLang="zh-CN" b="1">
                <a:solidFill>
                  <a:srgbClr val="000099"/>
                </a:solidFill>
                <a:latin typeface="Times New Roman" panose="02020603050405020304" pitchFamily="18" charset="0"/>
              </a:rPr>
              <a:t>view dns_zone.out</a:t>
            </a:r>
            <a:r>
              <a:rPr lang="zh-CN" altLang="en-US" b="1">
                <a:solidFill>
                  <a:srgbClr val="000099"/>
                </a:solidFill>
                <a:latin typeface="Times New Roman" panose="02020603050405020304" pitchFamily="18" charset="0"/>
              </a:rPr>
              <a:t>命令查看保存的记录</a:t>
            </a:r>
          </a:p>
        </p:txBody>
      </p:sp>
      <p:sp>
        <p:nvSpPr>
          <p:cNvPr id="393222" name="AutoShape 6"/>
          <p:cNvSpPr>
            <a:spLocks noChangeArrowheads="1"/>
          </p:cNvSpPr>
          <p:nvPr/>
        </p:nvSpPr>
        <p:spPr bwMode="auto">
          <a:xfrm>
            <a:off x="1619250" y="4292600"/>
            <a:ext cx="3095625" cy="792163"/>
          </a:xfrm>
          <a:prstGeom prst="wedgeRectCallout">
            <a:avLst>
              <a:gd name="adj1" fmla="val 25588"/>
              <a:gd name="adj2" fmla="val -147995"/>
            </a:avLst>
          </a:prstGeom>
          <a:solidFill>
            <a:srgbClr val="CCECFF"/>
          </a:solidFill>
          <a:ln w="38100">
            <a:solidFill>
              <a:schemeClr val="tx1"/>
            </a:solidFill>
            <a:miter lim="800000"/>
          </a:ln>
        </p:spPr>
        <p:txBody>
          <a:bodyPr anchor="ctr" anchorCtr="1"/>
          <a:lstStyle/>
          <a:p>
            <a:r>
              <a:rPr lang="en-US" altLang="zh-CN" b="1">
                <a:solidFill>
                  <a:srgbClr val="000099"/>
                </a:solidFill>
                <a:latin typeface="Times New Roman" panose="02020603050405020304" pitchFamily="18" charset="0"/>
              </a:rPr>
              <a:t>A</a:t>
            </a:r>
            <a:r>
              <a:rPr lang="zh-CN" altLang="en-US" b="1">
                <a:solidFill>
                  <a:srgbClr val="000099"/>
                </a:solidFill>
                <a:latin typeface="Times New Roman" panose="02020603050405020304" pitchFamily="18" charset="0"/>
              </a:rPr>
              <a:t>表示获取的</a:t>
            </a:r>
            <a:r>
              <a:rPr lang="en-US" altLang="zh-CN" b="1">
                <a:solidFill>
                  <a:srgbClr val="000099"/>
                </a:solidFill>
                <a:latin typeface="Times New Roman" panose="02020603050405020304" pitchFamily="18" charset="0"/>
              </a:rPr>
              <a:t>IP</a:t>
            </a:r>
            <a:r>
              <a:rPr lang="zh-CN" altLang="en-US" b="1">
                <a:solidFill>
                  <a:srgbClr val="000099"/>
                </a:solidFill>
                <a:latin typeface="Times New Roman" panose="02020603050405020304" pitchFamily="18" charset="0"/>
              </a:rPr>
              <a:t>地址信息</a:t>
            </a:r>
          </a:p>
        </p:txBody>
      </p:sp>
      <p:sp>
        <p:nvSpPr>
          <p:cNvPr id="393223" name="AutoShape 7"/>
          <p:cNvSpPr>
            <a:spLocks noChangeArrowheads="1"/>
          </p:cNvSpPr>
          <p:nvPr/>
        </p:nvSpPr>
        <p:spPr bwMode="auto">
          <a:xfrm>
            <a:off x="4859338" y="3141663"/>
            <a:ext cx="3095625" cy="1079500"/>
          </a:xfrm>
          <a:prstGeom prst="wedgeRectCallout">
            <a:avLst>
              <a:gd name="adj1" fmla="val -70153"/>
              <a:gd name="adj2" fmla="val 174412"/>
            </a:avLst>
          </a:prstGeom>
          <a:solidFill>
            <a:srgbClr val="CCECFF"/>
          </a:solidFill>
          <a:ln w="38100">
            <a:solidFill>
              <a:schemeClr val="tx1"/>
            </a:solidFill>
            <a:miter lim="800000"/>
          </a:ln>
        </p:spPr>
        <p:txBody>
          <a:bodyPr anchor="ctr" anchorCtr="1"/>
          <a:lstStyle/>
          <a:p>
            <a:r>
              <a:rPr lang="en-US" altLang="zh-CN" b="1">
                <a:solidFill>
                  <a:srgbClr val="000099"/>
                </a:solidFill>
                <a:latin typeface="Times New Roman" panose="02020603050405020304" pitchFamily="18" charset="0"/>
              </a:rPr>
              <a:t>MX</a:t>
            </a:r>
            <a:r>
              <a:rPr lang="zh-CN" altLang="en-US" b="1">
                <a:solidFill>
                  <a:srgbClr val="000099"/>
                </a:solidFill>
                <a:latin typeface="Times New Roman" panose="02020603050405020304" pitchFamily="18" charset="0"/>
              </a:rPr>
              <a:t>表示邮件交换记录信息，通常用于表明处理邮件的服务器， </a:t>
            </a:r>
            <a:r>
              <a:rPr lang="en-US" altLang="zh-CN" b="1">
                <a:solidFill>
                  <a:srgbClr val="000099"/>
                </a:solidFill>
                <a:latin typeface="Times New Roman" panose="02020603050405020304" pitchFamily="18" charset="0"/>
              </a:rPr>
              <a:t>MX</a:t>
            </a:r>
            <a:r>
              <a:rPr lang="zh-CN" altLang="en-US" b="1">
                <a:solidFill>
                  <a:srgbClr val="000099"/>
                </a:solidFill>
                <a:latin typeface="Times New Roman" panose="02020603050405020304" pitchFamily="18" charset="0"/>
              </a:rPr>
              <a:t>后面的整数值表示各条记录的优先级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3221"/>
                                        </p:tgtEl>
                                        <p:attrNameLst>
                                          <p:attrName>style.visibility</p:attrName>
                                        </p:attrNameLst>
                                      </p:cBhvr>
                                      <p:to>
                                        <p:strVal val="visible"/>
                                      </p:to>
                                    </p:set>
                                    <p:anim calcmode="lin" valueType="num">
                                      <p:cBhvr additive="base">
                                        <p:cTn id="7" dur="500" fill="hold"/>
                                        <p:tgtEl>
                                          <p:spTgt spid="393221"/>
                                        </p:tgtEl>
                                        <p:attrNameLst>
                                          <p:attrName>ppt_x</p:attrName>
                                        </p:attrNameLst>
                                      </p:cBhvr>
                                      <p:tavLst>
                                        <p:tav tm="0">
                                          <p:val>
                                            <p:strVal val="#ppt_x"/>
                                          </p:val>
                                        </p:tav>
                                        <p:tav tm="100000">
                                          <p:val>
                                            <p:strVal val="#ppt_x"/>
                                          </p:val>
                                        </p:tav>
                                      </p:tavLst>
                                    </p:anim>
                                    <p:anim calcmode="lin" valueType="num">
                                      <p:cBhvr additive="base">
                                        <p:cTn id="8" dur="500" fill="hold"/>
                                        <p:tgtEl>
                                          <p:spTgt spid="3932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3222"/>
                                        </p:tgtEl>
                                        <p:attrNameLst>
                                          <p:attrName>style.visibility</p:attrName>
                                        </p:attrNameLst>
                                      </p:cBhvr>
                                      <p:to>
                                        <p:strVal val="visible"/>
                                      </p:to>
                                    </p:set>
                                    <p:anim calcmode="lin" valueType="num">
                                      <p:cBhvr additive="base">
                                        <p:cTn id="13" dur="500" fill="hold"/>
                                        <p:tgtEl>
                                          <p:spTgt spid="393222"/>
                                        </p:tgtEl>
                                        <p:attrNameLst>
                                          <p:attrName>ppt_x</p:attrName>
                                        </p:attrNameLst>
                                      </p:cBhvr>
                                      <p:tavLst>
                                        <p:tav tm="0">
                                          <p:val>
                                            <p:strVal val="#ppt_x"/>
                                          </p:val>
                                        </p:tav>
                                        <p:tav tm="100000">
                                          <p:val>
                                            <p:strVal val="#ppt_x"/>
                                          </p:val>
                                        </p:tav>
                                      </p:tavLst>
                                    </p:anim>
                                    <p:anim calcmode="lin" valueType="num">
                                      <p:cBhvr additive="base">
                                        <p:cTn id="14" dur="500" fill="hold"/>
                                        <p:tgtEl>
                                          <p:spTgt spid="3932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3223"/>
                                        </p:tgtEl>
                                        <p:attrNameLst>
                                          <p:attrName>style.visibility</p:attrName>
                                        </p:attrNameLst>
                                      </p:cBhvr>
                                      <p:to>
                                        <p:strVal val="visible"/>
                                      </p:to>
                                    </p:set>
                                    <p:anim calcmode="lin" valueType="num">
                                      <p:cBhvr additive="base">
                                        <p:cTn id="19" dur="500" fill="hold"/>
                                        <p:tgtEl>
                                          <p:spTgt spid="393223"/>
                                        </p:tgtEl>
                                        <p:attrNameLst>
                                          <p:attrName>ppt_x</p:attrName>
                                        </p:attrNameLst>
                                      </p:cBhvr>
                                      <p:tavLst>
                                        <p:tav tm="0">
                                          <p:val>
                                            <p:strVal val="#ppt_x"/>
                                          </p:val>
                                        </p:tav>
                                        <p:tav tm="100000">
                                          <p:val>
                                            <p:strVal val="#ppt_x"/>
                                          </p:val>
                                        </p:tav>
                                      </p:tavLst>
                                    </p:anim>
                                    <p:anim calcmode="lin" valueType="num">
                                      <p:cBhvr additive="base">
                                        <p:cTn id="20" dur="500" fill="hold"/>
                                        <p:tgtEl>
                                          <p:spTgt spid="3932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21" grpId="0" animBg="1"/>
      <p:bldP spid="393222" grpId="0" animBg="1"/>
      <p:bldP spid="3932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zh-CN" altLang="en-US" sz="4400"/>
              <a:t>内容提要</a:t>
            </a:r>
            <a:endParaRPr lang="en-US" altLang="zh-CN" sz="2800">
              <a:solidFill>
                <a:schemeClr val="accent1"/>
              </a:solidFill>
            </a:endParaRPr>
          </a:p>
        </p:txBody>
      </p:sp>
      <p:grpSp>
        <p:nvGrpSpPr>
          <p:cNvPr id="2" name="Group 41"/>
          <p:cNvGrpSpPr/>
          <p:nvPr/>
        </p:nvGrpSpPr>
        <p:grpSpPr bwMode="auto">
          <a:xfrm>
            <a:off x="1828800" y="1830388"/>
            <a:ext cx="742950" cy="669925"/>
            <a:chOff x="3174" y="2656"/>
            <a:chExt cx="1549" cy="1351"/>
          </a:xfrm>
        </p:grpSpPr>
        <p:sp>
          <p:nvSpPr>
            <p:cNvPr id="19480" name="AutoShape 4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endParaRPr lang="zh-CN" altLang="en-US"/>
            </a:p>
          </p:txBody>
        </p:sp>
        <p:sp>
          <p:nvSpPr>
            <p:cNvPr id="19481" name="AutoShape 4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p>
          </p:txBody>
        </p:sp>
        <p:sp>
          <p:nvSpPr>
            <p:cNvPr id="353324" name="AutoShape 44"/>
            <p:cNvSpPr>
              <a:spLocks noChangeArrowheads="1"/>
            </p:cNvSpPr>
            <p:nvPr/>
          </p:nvSpPr>
          <p:spPr bwMode="gray">
            <a:xfrm>
              <a:off x="3263" y="2736"/>
              <a:ext cx="1350" cy="1169"/>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lstStyle/>
            <a:p>
              <a:pPr>
                <a:defRPr/>
              </a:pPr>
              <a:endParaRPr lang="zh-CN" altLang="en-US">
                <a:ea typeface="+mn-ea"/>
              </a:endParaRPr>
            </a:p>
          </p:txBody>
        </p:sp>
      </p:grpSp>
      <p:sp>
        <p:nvSpPr>
          <p:cNvPr id="19461" name="Line 45"/>
          <p:cNvSpPr>
            <a:spLocks noChangeShapeType="1"/>
          </p:cNvSpPr>
          <p:nvPr/>
        </p:nvSpPr>
        <p:spPr bwMode="auto">
          <a:xfrm flipV="1">
            <a:off x="2422525" y="2427288"/>
            <a:ext cx="4813300" cy="17462"/>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19462" name="Text Box 46"/>
          <p:cNvSpPr txBox="1">
            <a:spLocks noChangeArrowheads="1"/>
          </p:cNvSpPr>
          <p:nvPr/>
        </p:nvSpPr>
        <p:spPr bwMode="auto">
          <a:xfrm>
            <a:off x="2678113" y="1676400"/>
            <a:ext cx="4557712" cy="701675"/>
          </a:xfrm>
          <a:prstGeom prst="rect">
            <a:avLst/>
          </a:prstGeom>
          <a:solidFill>
            <a:srgbClr val="FF6600"/>
          </a:solidFill>
          <a:ln w="9525" algn="ctr">
            <a:noFill/>
            <a:miter lim="800000"/>
          </a:ln>
        </p:spPr>
        <p:txBody>
          <a:bodyPr>
            <a:spAutoFit/>
          </a:bodyPr>
          <a:lstStyle/>
          <a:p>
            <a:pPr eaLnBrk="0" hangingPunct="0"/>
            <a:r>
              <a:rPr lang="zh-CN" altLang="en-US" sz="4000" b="1">
                <a:solidFill>
                  <a:srgbClr val="000000"/>
                </a:solidFill>
                <a:ea typeface="隶书" panose="02010509060101010101" pitchFamily="49" charset="-122"/>
              </a:rPr>
              <a:t>网络侦察方法步骤</a:t>
            </a:r>
          </a:p>
        </p:txBody>
      </p:sp>
      <p:sp>
        <p:nvSpPr>
          <p:cNvPr id="19463" name="Text Box 47"/>
          <p:cNvSpPr txBox="1">
            <a:spLocks noChangeArrowheads="1"/>
          </p:cNvSpPr>
          <p:nvPr/>
        </p:nvSpPr>
        <p:spPr bwMode="gray">
          <a:xfrm>
            <a:off x="2016125" y="1928813"/>
            <a:ext cx="355600" cy="461962"/>
          </a:xfrm>
          <a:prstGeom prst="rect">
            <a:avLst/>
          </a:prstGeom>
          <a:noFill/>
          <a:ln w="9525" algn="ctr">
            <a:noFill/>
            <a:miter lim="800000"/>
          </a:ln>
        </p:spPr>
        <p:txBody>
          <a:bodyPr wrap="none">
            <a:spAutoFit/>
          </a:bodyPr>
          <a:lstStyle/>
          <a:p>
            <a:pPr algn="ctr" eaLnBrk="0" hangingPunct="0"/>
            <a:r>
              <a:rPr lang="en-US" altLang="zh-CN" sz="2400" b="1">
                <a:solidFill>
                  <a:schemeClr val="bg1"/>
                </a:solidFill>
                <a:ea typeface="宋体" panose="02010600030101010101" pitchFamily="2" charset="-122"/>
              </a:rPr>
              <a:t>1</a:t>
            </a:r>
          </a:p>
        </p:txBody>
      </p:sp>
      <p:grpSp>
        <p:nvGrpSpPr>
          <p:cNvPr id="3" name="Group 48"/>
          <p:cNvGrpSpPr/>
          <p:nvPr/>
        </p:nvGrpSpPr>
        <p:grpSpPr bwMode="auto">
          <a:xfrm>
            <a:off x="1828800" y="3143250"/>
            <a:ext cx="5838825" cy="817563"/>
            <a:chOff x="1152" y="2203"/>
            <a:chExt cx="3678" cy="515"/>
          </a:xfrm>
        </p:grpSpPr>
        <p:grpSp>
          <p:nvGrpSpPr>
            <p:cNvPr id="4" name="Group 49"/>
            <p:cNvGrpSpPr/>
            <p:nvPr/>
          </p:nvGrpSpPr>
          <p:grpSpPr bwMode="auto">
            <a:xfrm>
              <a:off x="1152" y="2299"/>
              <a:ext cx="480" cy="419"/>
              <a:chOff x="1110" y="2656"/>
              <a:chExt cx="1549" cy="1351"/>
            </a:xfrm>
          </p:grpSpPr>
          <p:sp>
            <p:nvSpPr>
              <p:cNvPr id="19477" name="AutoShape 50"/>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endParaRPr lang="zh-CN" altLang="en-US"/>
              </a:p>
            </p:txBody>
          </p:sp>
          <p:sp>
            <p:nvSpPr>
              <p:cNvPr id="19478" name="AutoShape 51"/>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p>
            </p:txBody>
          </p:sp>
          <p:sp>
            <p:nvSpPr>
              <p:cNvPr id="353332" name="AutoShape 52"/>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p:spPr>
            <p:txBody>
              <a:bodyPr wrap="none" anchor="ctr"/>
              <a:lstStyle/>
              <a:p>
                <a:pPr>
                  <a:defRPr/>
                </a:pPr>
                <a:endParaRPr lang="zh-CN" altLang="en-US">
                  <a:ea typeface="+mn-ea"/>
                </a:endParaRPr>
              </a:p>
            </p:txBody>
          </p:sp>
        </p:grpSp>
        <p:sp>
          <p:nvSpPr>
            <p:cNvPr id="19474" name="Line 53"/>
            <p:cNvSpPr>
              <a:spLocks noChangeShapeType="1"/>
            </p:cNvSpPr>
            <p:nvPr/>
          </p:nvSpPr>
          <p:spPr bwMode="auto">
            <a:xfrm>
              <a:off x="1536" y="2683"/>
              <a:ext cx="3024" cy="0"/>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19475" name="Text Box 54"/>
            <p:cNvSpPr txBox="1">
              <a:spLocks noChangeArrowheads="1"/>
            </p:cNvSpPr>
            <p:nvPr/>
          </p:nvSpPr>
          <p:spPr bwMode="auto">
            <a:xfrm>
              <a:off x="1701" y="2203"/>
              <a:ext cx="3129" cy="442"/>
            </a:xfrm>
            <a:prstGeom prst="rect">
              <a:avLst/>
            </a:prstGeom>
            <a:noFill/>
            <a:ln w="9525" algn="ctr">
              <a:noFill/>
              <a:miter lim="800000"/>
            </a:ln>
          </p:spPr>
          <p:txBody>
            <a:bodyPr>
              <a:spAutoFit/>
            </a:bodyPr>
            <a:lstStyle/>
            <a:p>
              <a:pPr eaLnBrk="0" hangingPunct="0"/>
              <a:r>
                <a:rPr lang="zh-CN" altLang="en-US" sz="4000" b="1">
                  <a:solidFill>
                    <a:srgbClr val="000000"/>
                  </a:solidFill>
                  <a:ea typeface="隶书" panose="02010509060101010101" pitchFamily="49" charset="-122"/>
                </a:rPr>
                <a:t>多用途侦察工具</a:t>
              </a:r>
              <a:endParaRPr lang="en-US" altLang="zh-CN" sz="4000" b="1">
                <a:solidFill>
                  <a:srgbClr val="000000"/>
                </a:solidFill>
                <a:ea typeface="隶书" panose="02010509060101010101" pitchFamily="49" charset="-122"/>
              </a:endParaRPr>
            </a:p>
          </p:txBody>
        </p:sp>
        <p:sp>
          <p:nvSpPr>
            <p:cNvPr id="19476" name="Text Box 55"/>
            <p:cNvSpPr txBox="1">
              <a:spLocks noChangeArrowheads="1"/>
            </p:cNvSpPr>
            <p:nvPr/>
          </p:nvSpPr>
          <p:spPr bwMode="gray">
            <a:xfrm>
              <a:off x="1276" y="2361"/>
              <a:ext cx="224" cy="291"/>
            </a:xfrm>
            <a:prstGeom prst="rect">
              <a:avLst/>
            </a:prstGeom>
            <a:noFill/>
            <a:ln w="9525" algn="ctr">
              <a:noFill/>
              <a:miter lim="800000"/>
            </a:ln>
          </p:spPr>
          <p:txBody>
            <a:bodyPr wrap="none">
              <a:spAutoFit/>
            </a:bodyPr>
            <a:lstStyle/>
            <a:p>
              <a:pPr algn="ctr" eaLnBrk="0" hangingPunct="0"/>
              <a:r>
                <a:rPr lang="en-US" altLang="zh-CN" sz="2400" b="1">
                  <a:solidFill>
                    <a:schemeClr val="bg1"/>
                  </a:solidFill>
                  <a:ea typeface="宋体" panose="02010600030101010101" pitchFamily="2" charset="-122"/>
                </a:rPr>
                <a:t>2</a:t>
              </a:r>
            </a:p>
          </p:txBody>
        </p:sp>
      </p:grpSp>
      <p:grpSp>
        <p:nvGrpSpPr>
          <p:cNvPr id="5" name="Group 56"/>
          <p:cNvGrpSpPr/>
          <p:nvPr/>
        </p:nvGrpSpPr>
        <p:grpSpPr bwMode="auto">
          <a:xfrm>
            <a:off x="1828800" y="4483100"/>
            <a:ext cx="5410200" cy="817563"/>
            <a:chOff x="1152" y="2824"/>
            <a:chExt cx="3408" cy="515"/>
          </a:xfrm>
        </p:grpSpPr>
        <p:grpSp>
          <p:nvGrpSpPr>
            <p:cNvPr id="6" name="Group 57"/>
            <p:cNvGrpSpPr/>
            <p:nvPr/>
          </p:nvGrpSpPr>
          <p:grpSpPr bwMode="auto">
            <a:xfrm>
              <a:off x="1152" y="2920"/>
              <a:ext cx="480" cy="419"/>
              <a:chOff x="3174" y="2656"/>
              <a:chExt cx="1549" cy="1351"/>
            </a:xfrm>
          </p:grpSpPr>
          <p:sp>
            <p:nvSpPr>
              <p:cNvPr id="19470" name="AutoShape 5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endParaRPr lang="zh-CN" altLang="en-US"/>
              </a:p>
            </p:txBody>
          </p:sp>
          <p:sp>
            <p:nvSpPr>
              <p:cNvPr id="19471" name="AutoShape 5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p>
            </p:txBody>
          </p:sp>
          <p:sp>
            <p:nvSpPr>
              <p:cNvPr id="353340" name="AutoShape 6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lstStyle/>
              <a:p>
                <a:pPr>
                  <a:defRPr/>
                </a:pPr>
                <a:endParaRPr lang="zh-CN" altLang="en-US">
                  <a:ea typeface="+mn-ea"/>
                </a:endParaRPr>
              </a:p>
            </p:txBody>
          </p:sp>
        </p:grpSp>
        <p:sp>
          <p:nvSpPr>
            <p:cNvPr id="19467" name="Line 61"/>
            <p:cNvSpPr>
              <a:spLocks noChangeShapeType="1"/>
            </p:cNvSpPr>
            <p:nvPr/>
          </p:nvSpPr>
          <p:spPr bwMode="auto">
            <a:xfrm>
              <a:off x="1536" y="3304"/>
              <a:ext cx="3024" cy="0"/>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19468" name="Text Box 62"/>
            <p:cNvSpPr txBox="1">
              <a:spLocks noChangeArrowheads="1"/>
            </p:cNvSpPr>
            <p:nvPr/>
          </p:nvSpPr>
          <p:spPr bwMode="auto">
            <a:xfrm>
              <a:off x="1701" y="2824"/>
              <a:ext cx="2812" cy="442"/>
            </a:xfrm>
            <a:prstGeom prst="rect">
              <a:avLst/>
            </a:prstGeom>
            <a:noFill/>
            <a:ln w="9525" algn="ctr">
              <a:noFill/>
              <a:miter lim="800000"/>
            </a:ln>
          </p:spPr>
          <p:txBody>
            <a:bodyPr>
              <a:spAutoFit/>
            </a:bodyPr>
            <a:lstStyle/>
            <a:p>
              <a:pPr eaLnBrk="0" hangingPunct="0"/>
              <a:r>
                <a:rPr lang="zh-CN" altLang="en-US" sz="4000" b="1">
                  <a:solidFill>
                    <a:srgbClr val="000000"/>
                  </a:solidFill>
                  <a:ea typeface="隶书" panose="02010509060101010101" pitchFamily="49" charset="-122"/>
                </a:rPr>
                <a:t>网络侦察防御</a:t>
              </a:r>
            </a:p>
          </p:txBody>
        </p:sp>
        <p:sp>
          <p:nvSpPr>
            <p:cNvPr id="19469" name="Text Box 63"/>
            <p:cNvSpPr txBox="1">
              <a:spLocks noChangeArrowheads="1"/>
            </p:cNvSpPr>
            <p:nvPr/>
          </p:nvSpPr>
          <p:spPr bwMode="gray">
            <a:xfrm>
              <a:off x="1276" y="2982"/>
              <a:ext cx="224" cy="291"/>
            </a:xfrm>
            <a:prstGeom prst="rect">
              <a:avLst/>
            </a:prstGeom>
            <a:noFill/>
            <a:ln w="9525" algn="ctr">
              <a:noFill/>
              <a:miter lim="800000"/>
            </a:ln>
          </p:spPr>
          <p:txBody>
            <a:bodyPr wrap="none">
              <a:spAutoFit/>
            </a:bodyPr>
            <a:lstStyle/>
            <a:p>
              <a:pPr algn="ctr" eaLnBrk="0" hangingPunct="0"/>
              <a:r>
                <a:rPr lang="en-US" altLang="zh-CN" sz="2400" b="1">
                  <a:solidFill>
                    <a:schemeClr val="bg1"/>
                  </a:solidFill>
                  <a:ea typeface="宋体" panose="02010600030101010101" pitchFamily="2" charset="-122"/>
                </a:rPr>
                <a:t>3</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2057400" y="2622550"/>
            <a:ext cx="5724525" cy="1143000"/>
          </a:xfrm>
          <a:noFill/>
        </p:spPr>
        <p:txBody>
          <a:bodyPr/>
          <a:lstStyle/>
          <a:p>
            <a:pPr eaLnBrk="1" hangingPunct="1"/>
            <a:r>
              <a:rPr lang="zh-CN" altLang="en-US" b="1" dirty="0">
                <a:solidFill>
                  <a:srgbClr val="FF0000"/>
                </a:solidFill>
              </a:rPr>
              <a:t>四、网络拓扑</a:t>
            </a:r>
            <a:endParaRPr lang="en-US" altLang="zh-CN" b="1" dirty="0">
              <a:solidFill>
                <a:srgbClr val="FF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pPr eaLnBrk="1" hangingPunct="1"/>
            <a:r>
              <a:rPr lang="en-US" altLang="zh-CN">
                <a:latin typeface="Times New Roman" panose="02020603050405020304" pitchFamily="18" charset="0"/>
              </a:rPr>
              <a:t>Traceroute</a:t>
            </a:r>
            <a:r>
              <a:rPr lang="zh-CN" altLang="en-US"/>
              <a:t>工具</a:t>
            </a:r>
          </a:p>
        </p:txBody>
      </p:sp>
      <p:sp>
        <p:nvSpPr>
          <p:cNvPr id="382979" name="Rectangle 3"/>
          <p:cNvSpPr>
            <a:spLocks noGrp="1" noChangeArrowheads="1"/>
          </p:cNvSpPr>
          <p:nvPr>
            <p:ph type="body" idx="1"/>
          </p:nvPr>
        </p:nvSpPr>
        <p:spPr/>
        <p:txBody>
          <a:bodyPr/>
          <a:lstStyle/>
          <a:p>
            <a:pPr eaLnBrk="1" hangingPunct="1"/>
            <a:r>
              <a:rPr lang="zh-CN" altLang="en-US">
                <a:solidFill>
                  <a:srgbClr val="FF0000"/>
                </a:solidFill>
              </a:rPr>
              <a:t>弄清拓扑结构有什么用处呢？</a:t>
            </a:r>
          </a:p>
          <a:p>
            <a:pPr eaLnBrk="1" hangingPunct="1"/>
            <a:r>
              <a:rPr lang="en-US" altLang="zh-CN"/>
              <a:t>Traceroute</a:t>
            </a:r>
            <a:r>
              <a:rPr lang="zh-CN" altLang="en-US"/>
              <a:t>是一种网络故障诊断和获取网络拓扑结构的工具；</a:t>
            </a:r>
          </a:p>
          <a:p>
            <a:pPr eaLnBrk="1" hangingPunct="1"/>
            <a:r>
              <a:rPr lang="zh-CN" altLang="en-US"/>
              <a:t>通过</a:t>
            </a:r>
            <a:r>
              <a:rPr lang="en-US" altLang="zh-CN"/>
              <a:t>Traceroute</a:t>
            </a:r>
            <a:r>
              <a:rPr lang="zh-CN" altLang="en-US"/>
              <a:t>工具可以跟踪</a:t>
            </a:r>
            <a:r>
              <a:rPr lang="en-US" altLang="zh-CN"/>
              <a:t>TCP/IP</a:t>
            </a:r>
            <a:r>
              <a:rPr lang="zh-CN" altLang="en-US"/>
              <a:t>数据包从出发点到目的地所走的路径：</a:t>
            </a:r>
          </a:p>
          <a:p>
            <a:pPr lvl="1" eaLnBrk="1" hangingPunct="1"/>
            <a:r>
              <a:rPr lang="zh-CN" altLang="en-US"/>
              <a:t>通过发送小的数据包到目的设备直到返回，来测量耗时，并返回设备的名称和地址；</a:t>
            </a:r>
          </a:p>
          <a:p>
            <a:pPr lvl="1" eaLnBrk="1" hangingPunct="1"/>
            <a:r>
              <a:rPr lang="zh-CN" altLang="en-US"/>
              <a:t>通过向目的地发送不同生存时间（</a:t>
            </a:r>
            <a:r>
              <a:rPr lang="en-US" altLang="zh-CN"/>
              <a:t>TTL</a:t>
            </a:r>
            <a:r>
              <a:rPr lang="zh-CN" altLang="en-US"/>
              <a:t>）的</a:t>
            </a:r>
            <a:r>
              <a:rPr lang="en-US" altLang="zh-CN"/>
              <a:t>ICMP</a:t>
            </a:r>
            <a:r>
              <a:rPr lang="zh-CN" altLang="en-US"/>
              <a:t>报文，以确定到达目的地的路由。</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82979">
                                            <p:txEl>
                                              <p:pRg st="0" end="0"/>
                                            </p:txEl>
                                          </p:spTgt>
                                        </p:tgtEl>
                                        <p:attrNameLst>
                                          <p:attrName>style.visibility</p:attrName>
                                        </p:attrNameLst>
                                      </p:cBhvr>
                                      <p:to>
                                        <p:strVal val="visible"/>
                                      </p:to>
                                    </p:set>
                                    <p:anim calcmode="lin" valueType="num">
                                      <p:cBhvr additive="base">
                                        <p:cTn id="7" dur="500" fill="hold"/>
                                        <p:tgtEl>
                                          <p:spTgt spid="3829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29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2979">
                                            <p:txEl>
                                              <p:pRg st="1" end="1"/>
                                            </p:txEl>
                                          </p:spTgt>
                                        </p:tgtEl>
                                        <p:attrNameLst>
                                          <p:attrName>style.visibility</p:attrName>
                                        </p:attrNameLst>
                                      </p:cBhvr>
                                      <p:to>
                                        <p:strVal val="visible"/>
                                      </p:to>
                                    </p:set>
                                    <p:anim calcmode="lin" valueType="num">
                                      <p:cBhvr additive="base">
                                        <p:cTn id="13" dur="500" fill="hold"/>
                                        <p:tgtEl>
                                          <p:spTgt spid="3829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829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82979">
                                            <p:txEl>
                                              <p:pRg st="2" end="2"/>
                                            </p:txEl>
                                          </p:spTgt>
                                        </p:tgtEl>
                                        <p:attrNameLst>
                                          <p:attrName>style.visibility</p:attrName>
                                        </p:attrNameLst>
                                      </p:cBhvr>
                                      <p:to>
                                        <p:strVal val="visible"/>
                                      </p:to>
                                    </p:set>
                                    <p:anim calcmode="lin" valueType="num">
                                      <p:cBhvr additive="base">
                                        <p:cTn id="19" dur="500" fill="hold"/>
                                        <p:tgtEl>
                                          <p:spTgt spid="38297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8297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82979">
                                            <p:txEl>
                                              <p:pRg st="3" end="3"/>
                                            </p:txEl>
                                          </p:spTgt>
                                        </p:tgtEl>
                                        <p:attrNameLst>
                                          <p:attrName>style.visibility</p:attrName>
                                        </p:attrNameLst>
                                      </p:cBhvr>
                                      <p:to>
                                        <p:strVal val="visible"/>
                                      </p:to>
                                    </p:set>
                                    <p:anim calcmode="lin" valueType="num">
                                      <p:cBhvr additive="base">
                                        <p:cTn id="25" dur="500" fill="hold"/>
                                        <p:tgtEl>
                                          <p:spTgt spid="38297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8297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82979">
                                            <p:txEl>
                                              <p:pRg st="4" end="4"/>
                                            </p:txEl>
                                          </p:spTgt>
                                        </p:tgtEl>
                                        <p:attrNameLst>
                                          <p:attrName>style.visibility</p:attrName>
                                        </p:attrNameLst>
                                      </p:cBhvr>
                                      <p:to>
                                        <p:strVal val="visible"/>
                                      </p:to>
                                    </p:set>
                                    <p:anim calcmode="lin" valueType="num">
                                      <p:cBhvr additive="base">
                                        <p:cTn id="31" dur="500" fill="hold"/>
                                        <p:tgtEl>
                                          <p:spTgt spid="38297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8297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lstStyle/>
          <a:p>
            <a:pPr eaLnBrk="1" hangingPunct="1"/>
            <a:r>
              <a:rPr lang="zh-CN" altLang="en-US"/>
              <a:t>示例：</a:t>
            </a:r>
            <a:r>
              <a:rPr lang="en-US" altLang="zh-CN">
                <a:latin typeface="Times New Roman" panose="02020603050405020304" pitchFamily="18" charset="0"/>
              </a:rPr>
              <a:t>tracert</a:t>
            </a:r>
          </a:p>
        </p:txBody>
      </p:sp>
      <p:pic>
        <p:nvPicPr>
          <p:cNvPr id="61444" name="Picture 4" descr="snap"/>
          <p:cNvPicPr>
            <a:picLocks noChangeAspect="1" noChangeArrowheads="1"/>
          </p:cNvPicPr>
          <p:nvPr/>
        </p:nvPicPr>
        <p:blipFill>
          <a:blip r:embed="rId3" cstate="print"/>
          <a:srcRect/>
          <a:stretch>
            <a:fillRect/>
          </a:stretch>
        </p:blipFill>
        <p:spPr bwMode="auto">
          <a:xfrm>
            <a:off x="395288" y="901700"/>
            <a:ext cx="8353425" cy="5648325"/>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lstStyle/>
          <a:p>
            <a:pPr eaLnBrk="1" hangingPunct="1"/>
            <a:r>
              <a:rPr lang="zh-CN" altLang="en-US"/>
              <a:t>其它路由跟踪工具</a:t>
            </a:r>
          </a:p>
        </p:txBody>
      </p:sp>
      <p:sp>
        <p:nvSpPr>
          <p:cNvPr id="62468" name="Rectangle 3"/>
          <p:cNvSpPr>
            <a:spLocks noGrp="1" noChangeArrowheads="1"/>
          </p:cNvSpPr>
          <p:nvPr>
            <p:ph type="body" idx="1"/>
          </p:nvPr>
        </p:nvSpPr>
        <p:spPr/>
        <p:txBody>
          <a:bodyPr/>
          <a:lstStyle/>
          <a:p>
            <a:pPr eaLnBrk="1" hangingPunct="1"/>
            <a:r>
              <a:rPr lang="zh-CN" altLang="en-US"/>
              <a:t>图形化工具：</a:t>
            </a:r>
          </a:p>
          <a:p>
            <a:pPr lvl="1" eaLnBrk="1" hangingPunct="1"/>
            <a:r>
              <a:rPr lang="en-US" altLang="zh-CN"/>
              <a:t>VisualRoute: </a:t>
            </a:r>
            <a:r>
              <a:rPr lang="en-US" altLang="zh-CN">
                <a:hlinkClick r:id="rId2"/>
              </a:rPr>
              <a:t>www.visualware.com/visualroute/index.html</a:t>
            </a:r>
            <a:endParaRPr lang="en-US" altLang="zh-CN"/>
          </a:p>
          <a:p>
            <a:pPr lvl="1" eaLnBrk="1" hangingPunct="1"/>
            <a:r>
              <a:rPr lang="en-US" altLang="zh-CN"/>
              <a:t>XTraceroute: </a:t>
            </a:r>
            <a:r>
              <a:rPr lang="en-US" altLang="zh-CN">
                <a:hlinkClick r:id="rId3"/>
              </a:rPr>
              <a:t>www.dtek.chalmers.se/~d3auguest/xt/</a:t>
            </a:r>
            <a:endParaRPr lang="en-US" altLang="zh-CN"/>
          </a:p>
          <a:p>
            <a:pPr eaLnBrk="1" hangingPunct="1"/>
            <a:r>
              <a:rPr lang="zh-CN" altLang="en-US"/>
              <a:t>工具链接：</a:t>
            </a:r>
          </a:p>
          <a:p>
            <a:pPr lvl="1" eaLnBrk="1" hangingPunct="1"/>
            <a:r>
              <a:rPr lang="en-US" altLang="zh-CN">
                <a:hlinkClick r:id="rId4"/>
              </a:rPr>
              <a:t>www.cybergeography.org/atlas/routes.html</a:t>
            </a:r>
            <a:endParaRPr lang="en-US" altLang="zh-CN"/>
          </a:p>
          <a:p>
            <a:pPr eaLnBrk="1" hangingPunct="1"/>
            <a:r>
              <a:rPr lang="zh-CN" altLang="en-US"/>
              <a:t>拓扑发现新技术：</a:t>
            </a:r>
          </a:p>
          <a:p>
            <a:pPr lvl="1" eaLnBrk="1" hangingPunct="1"/>
            <a:r>
              <a:rPr lang="zh-CN" altLang="en-US"/>
              <a:t>网络测量数据中分析拓扑</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a:xfrm>
            <a:off x="2057400" y="2736850"/>
            <a:ext cx="5457825" cy="1143000"/>
          </a:xfrm>
        </p:spPr>
        <p:txBody>
          <a:bodyPr/>
          <a:lstStyle/>
          <a:p>
            <a:pPr eaLnBrk="1" hangingPunct="1"/>
            <a:r>
              <a:rPr lang="zh-CN" altLang="en-US" b="1" dirty="0">
                <a:solidFill>
                  <a:srgbClr val="FF0000"/>
                </a:solidFill>
              </a:rPr>
              <a:t>五、社交网络</a:t>
            </a:r>
            <a:endParaRPr lang="en-US" altLang="zh-CN" b="1" dirty="0">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a:t>社交网络</a:t>
            </a:r>
          </a:p>
        </p:txBody>
      </p:sp>
      <p:sp>
        <p:nvSpPr>
          <p:cNvPr id="64515" name="内容占位符 2"/>
          <p:cNvSpPr>
            <a:spLocks noGrp="1"/>
          </p:cNvSpPr>
          <p:nvPr>
            <p:ph idx="1"/>
          </p:nvPr>
        </p:nvSpPr>
        <p:spPr>
          <a:xfrm>
            <a:off x="601663" y="1335088"/>
            <a:ext cx="7772400" cy="4114800"/>
          </a:xfrm>
        </p:spPr>
        <p:txBody>
          <a:bodyPr/>
          <a:lstStyle/>
          <a:p>
            <a:pPr>
              <a:lnSpc>
                <a:spcPct val="150000"/>
              </a:lnSpc>
              <a:spcBef>
                <a:spcPts val="0"/>
              </a:spcBef>
            </a:pPr>
            <a:r>
              <a:rPr lang="zh-CN" altLang="en-US" sz="2800" dirty="0"/>
              <a:t>社交网络已经构成了一组巨大的网民信息“大数据”，这些数据是了解攻击目标的重要情报来源。通过社交网络，可以挖掘出一个人的</a:t>
            </a:r>
            <a:r>
              <a:rPr lang="zh-CN" altLang="en-US" sz="2800" dirty="0">
                <a:solidFill>
                  <a:srgbClr val="FF0000"/>
                </a:solidFill>
              </a:rPr>
              <a:t>社会关系、朋友、敌人、工作、思维风格、喜好、厌恶、银行信息</a:t>
            </a:r>
            <a:r>
              <a:rPr lang="zh-CN" altLang="en-US" sz="2800" dirty="0"/>
              <a:t>等，而这些信息对于网络攻击非常有帮助。</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r>
              <a:rPr lang="zh-CN" altLang="en-US"/>
              <a:t>社交网络</a:t>
            </a:r>
          </a:p>
        </p:txBody>
      </p:sp>
      <p:sp>
        <p:nvSpPr>
          <p:cNvPr id="55299" name="内容占位符 2"/>
          <p:cNvSpPr>
            <a:spLocks noGrp="1"/>
          </p:cNvSpPr>
          <p:nvPr>
            <p:ph idx="1"/>
          </p:nvPr>
        </p:nvSpPr>
        <p:spPr>
          <a:xfrm>
            <a:off x="592138" y="1344612"/>
            <a:ext cx="7772400" cy="4865687"/>
          </a:xfrm>
        </p:spPr>
        <p:txBody>
          <a:bodyPr/>
          <a:lstStyle/>
          <a:p>
            <a:pPr>
              <a:lnSpc>
                <a:spcPts val="3500"/>
              </a:lnSpc>
              <a:spcBef>
                <a:spcPts val="0"/>
              </a:spcBef>
            </a:pPr>
            <a:r>
              <a:rPr lang="zh-CN" altLang="en-US" sz="2400" dirty="0"/>
              <a:t>利用社交网络进行情报搜集的方法可以分为关注“用户”、关注“信息”和引导用户参与三种。</a:t>
            </a:r>
          </a:p>
          <a:p>
            <a:pPr lvl="1">
              <a:lnSpc>
                <a:spcPts val="3500"/>
              </a:lnSpc>
              <a:spcBef>
                <a:spcPts val="0"/>
              </a:spcBef>
            </a:pPr>
            <a:r>
              <a:rPr lang="zh-CN" altLang="en-US" sz="2400" dirty="0">
                <a:solidFill>
                  <a:srgbClr val="FF0000"/>
                </a:solidFill>
              </a:rPr>
              <a:t>关注“用户”</a:t>
            </a:r>
            <a:r>
              <a:rPr lang="zh-CN" altLang="en-US" sz="2400" dirty="0"/>
              <a:t>。主要是利用社交媒体的交互性特点，利用社交网络与想要关注的团体和个人建立联系，从中套取相关攻击目标有关的信息。</a:t>
            </a:r>
          </a:p>
          <a:p>
            <a:pPr lvl="1">
              <a:lnSpc>
                <a:spcPts val="3500"/>
              </a:lnSpc>
              <a:spcBef>
                <a:spcPts val="0"/>
              </a:spcBef>
            </a:pPr>
            <a:r>
              <a:rPr lang="zh-CN" altLang="en-US" sz="2400" dirty="0">
                <a:solidFill>
                  <a:srgbClr val="FF0000"/>
                </a:solidFill>
              </a:rPr>
              <a:t>关注“信息”</a:t>
            </a:r>
            <a:r>
              <a:rPr lang="zh-CN" altLang="en-US" sz="2400" dirty="0"/>
              <a:t>。从社交媒体上流动的海量信息中提取有用情报。针对社交媒体的海量信息，搜集提取需要的信息内容，并运用先进的分析技术对海量信息进行处理。</a:t>
            </a:r>
          </a:p>
          <a:p>
            <a:pPr lvl="1">
              <a:lnSpc>
                <a:spcPts val="3500"/>
              </a:lnSpc>
              <a:spcBef>
                <a:spcPts val="0"/>
              </a:spcBef>
            </a:pPr>
            <a:r>
              <a:rPr lang="zh-CN" altLang="en-US" sz="2400" dirty="0">
                <a:solidFill>
                  <a:srgbClr val="FF0000"/>
                </a:solidFill>
              </a:rPr>
              <a:t>主动邀请和引导</a:t>
            </a:r>
            <a:r>
              <a:rPr lang="zh-CN" altLang="en-US" sz="2400" dirty="0"/>
              <a:t>社交网用户参与及建议。通过互动了解目标的相关信息。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 calcmode="lin" valueType="num">
                                      <p:cBhvr>
                                        <p:cTn id="7" dur="1000" fill="hold"/>
                                        <p:tgtEl>
                                          <p:spTgt spid="55299">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55299">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529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55299">
                                            <p:txEl>
                                              <p:pRg st="1" end="1"/>
                                            </p:txEl>
                                          </p:spTgt>
                                        </p:tgtEl>
                                        <p:attrNameLst>
                                          <p:attrName>style.visibility</p:attrName>
                                        </p:attrNameLst>
                                      </p:cBhvr>
                                      <p:to>
                                        <p:strVal val="visible"/>
                                      </p:to>
                                    </p:set>
                                    <p:anim calcmode="lin" valueType="num">
                                      <p:cBhvr>
                                        <p:cTn id="14" dur="1000" fill="hold"/>
                                        <p:tgtEl>
                                          <p:spTgt spid="55299">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55299">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5529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55299">
                                            <p:txEl>
                                              <p:pRg st="2" end="2"/>
                                            </p:txEl>
                                          </p:spTgt>
                                        </p:tgtEl>
                                        <p:attrNameLst>
                                          <p:attrName>style.visibility</p:attrName>
                                        </p:attrNameLst>
                                      </p:cBhvr>
                                      <p:to>
                                        <p:strVal val="visible"/>
                                      </p:to>
                                    </p:set>
                                    <p:anim calcmode="lin" valueType="num">
                                      <p:cBhvr>
                                        <p:cTn id="21" dur="1000" fill="hold"/>
                                        <p:tgtEl>
                                          <p:spTgt spid="55299">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55299">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5529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55299">
                                            <p:txEl>
                                              <p:pRg st="3" end="3"/>
                                            </p:txEl>
                                          </p:spTgt>
                                        </p:tgtEl>
                                        <p:attrNameLst>
                                          <p:attrName>style.visibility</p:attrName>
                                        </p:attrNameLst>
                                      </p:cBhvr>
                                      <p:to>
                                        <p:strVal val="visible"/>
                                      </p:to>
                                    </p:set>
                                    <p:anim calcmode="lin" valueType="num">
                                      <p:cBhvr>
                                        <p:cTn id="28" dur="1000" fill="hold"/>
                                        <p:tgtEl>
                                          <p:spTgt spid="55299">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55299">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552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zh-CN" altLang="en-US"/>
              <a:t>用户隐私收集</a:t>
            </a:r>
          </a:p>
        </p:txBody>
      </p:sp>
      <p:sp>
        <p:nvSpPr>
          <p:cNvPr id="66563" name="内容占位符 2"/>
          <p:cNvSpPr>
            <a:spLocks noGrp="1"/>
          </p:cNvSpPr>
          <p:nvPr>
            <p:ph idx="1"/>
          </p:nvPr>
        </p:nvSpPr>
        <p:spPr/>
        <p:txBody>
          <a:bodyPr/>
          <a:lstStyle/>
          <a:p>
            <a:pPr>
              <a:lnSpc>
                <a:spcPct val="150000"/>
              </a:lnSpc>
            </a:pPr>
            <a:r>
              <a:rPr lang="zh-CN" altLang="en-US" dirty="0"/>
              <a:t>无处不在的账户注册</a:t>
            </a:r>
            <a:endParaRPr lang="en-US" altLang="zh-CN" dirty="0"/>
          </a:p>
          <a:p>
            <a:pPr>
              <a:lnSpc>
                <a:spcPct val="150000"/>
              </a:lnSpc>
            </a:pPr>
            <a:r>
              <a:rPr lang="zh-CN" altLang="en-US" dirty="0"/>
              <a:t>无处不在的邮箱验证与手机验证</a:t>
            </a:r>
            <a:endParaRPr lang="en-US" altLang="zh-CN" dirty="0"/>
          </a:p>
          <a:p>
            <a:pPr>
              <a:lnSpc>
                <a:spcPct val="150000"/>
              </a:lnSpc>
            </a:pPr>
            <a:r>
              <a:rPr lang="zh-CN" altLang="en-US" dirty="0"/>
              <a:t>移动互联网无处不在的</a:t>
            </a:r>
            <a:r>
              <a:rPr lang="en-US" altLang="zh-CN" dirty="0"/>
              <a:t>LBS</a:t>
            </a:r>
            <a:r>
              <a:rPr lang="zh-CN" altLang="en-US" dirty="0"/>
              <a:t>收集</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r>
              <a:rPr lang="zh-CN" altLang="en-US"/>
              <a:t>用户主动分享</a:t>
            </a:r>
          </a:p>
        </p:txBody>
      </p:sp>
      <p:sp>
        <p:nvSpPr>
          <p:cNvPr id="67587" name="内容占位符 2"/>
          <p:cNvSpPr>
            <a:spLocks noGrp="1"/>
          </p:cNvSpPr>
          <p:nvPr>
            <p:ph idx="1"/>
          </p:nvPr>
        </p:nvSpPr>
        <p:spPr/>
        <p:txBody>
          <a:bodyPr/>
          <a:lstStyle/>
          <a:p>
            <a:endParaRPr lang="zh-CN" altLang="en-US"/>
          </a:p>
        </p:txBody>
      </p:sp>
      <p:pic>
        <p:nvPicPr>
          <p:cNvPr id="67590" name="Picture 2"/>
          <p:cNvPicPr>
            <a:picLocks noChangeAspect="1" noChangeArrowheads="1"/>
          </p:cNvPicPr>
          <p:nvPr/>
        </p:nvPicPr>
        <p:blipFill>
          <a:blip r:embed="rId2" cstate="print"/>
          <a:srcRect/>
          <a:stretch>
            <a:fillRect/>
          </a:stretch>
        </p:blipFill>
        <p:spPr bwMode="auto">
          <a:xfrm>
            <a:off x="1068388" y="1212850"/>
            <a:ext cx="6905625" cy="506730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zh-CN" altLang="en-US"/>
              <a:t>用户主动分享</a:t>
            </a:r>
          </a:p>
        </p:txBody>
      </p:sp>
      <p:sp>
        <p:nvSpPr>
          <p:cNvPr id="68611" name="内容占位符 2"/>
          <p:cNvSpPr>
            <a:spLocks noGrp="1"/>
          </p:cNvSpPr>
          <p:nvPr>
            <p:ph idx="1"/>
          </p:nvPr>
        </p:nvSpPr>
        <p:spPr/>
        <p:txBody>
          <a:bodyPr/>
          <a:lstStyle/>
          <a:p>
            <a:endParaRPr lang="zh-CN" altLang="en-US"/>
          </a:p>
        </p:txBody>
      </p:sp>
      <p:pic>
        <p:nvPicPr>
          <p:cNvPr id="68614" name="Picture 2"/>
          <p:cNvPicPr>
            <a:picLocks noChangeAspect="1" noChangeArrowheads="1"/>
          </p:cNvPicPr>
          <p:nvPr/>
        </p:nvPicPr>
        <p:blipFill>
          <a:blip r:embed="rId2" cstate="print"/>
          <a:srcRect/>
          <a:stretch>
            <a:fillRect/>
          </a:stretch>
        </p:blipFill>
        <p:spPr bwMode="auto">
          <a:xfrm>
            <a:off x="927100" y="1187450"/>
            <a:ext cx="7467600" cy="49149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822A27AA-8128-4D26-86B3-EB23E2DB8073}"/>
              </a:ext>
            </a:extLst>
          </p:cNvPr>
          <p:cNvSpPr>
            <a:spLocks noGrp="1"/>
          </p:cNvSpPr>
          <p:nvPr>
            <p:ph idx="1"/>
          </p:nvPr>
        </p:nvSpPr>
        <p:spPr>
          <a:xfrm>
            <a:off x="659567" y="1554163"/>
            <a:ext cx="7771646" cy="4114800"/>
          </a:xfrm>
        </p:spPr>
        <p:txBody>
          <a:bodyPr/>
          <a:lstStyle/>
          <a:p>
            <a:r>
              <a:rPr lang="en-US" altLang="zh-CN" dirty="0"/>
              <a:t>OSINT</a:t>
            </a:r>
            <a:r>
              <a:rPr lang="zh-CN" altLang="en-US" dirty="0"/>
              <a:t>公开源情报：指从公开的资源，寻找或者获取有价值的信息。</a:t>
            </a:r>
            <a:endParaRPr lang="en-US" altLang="zh-CN" dirty="0"/>
          </a:p>
          <a:p>
            <a:r>
              <a:rPr lang="zh-CN" altLang="en-US" dirty="0"/>
              <a:t>公开的资源包括：</a:t>
            </a:r>
            <a:endParaRPr lang="en-US" altLang="zh-CN" dirty="0"/>
          </a:p>
          <a:p>
            <a:pPr>
              <a:buFont typeface="Wingdings" panose="05000000000000000000" pitchFamily="2" charset="2"/>
              <a:buChar char="Ø"/>
            </a:pPr>
            <a:r>
              <a:rPr lang="zh-CN" altLang="en-US" sz="2000" dirty="0"/>
              <a:t>媒体：报纸，杂志，电台，电视节目，互联网</a:t>
            </a:r>
            <a:endParaRPr lang="en-US" altLang="zh-CN" sz="2000" dirty="0"/>
          </a:p>
          <a:p>
            <a:pPr>
              <a:buFont typeface="Wingdings" panose="05000000000000000000" pitchFamily="2" charset="2"/>
              <a:buChar char="Ø"/>
            </a:pPr>
            <a:r>
              <a:rPr lang="zh-CN" altLang="en-US" sz="2000" dirty="0"/>
              <a:t>社交网络和用户创造的内容：社交网站（微信脸书），视频分享网站（</a:t>
            </a:r>
            <a:r>
              <a:rPr lang="en-US" altLang="zh-CN" sz="2000" dirty="0"/>
              <a:t>B</a:t>
            </a:r>
            <a:r>
              <a:rPr lang="zh-CN" altLang="en-US" sz="2000" dirty="0"/>
              <a:t>站），维基百科，头条等自媒体。</a:t>
            </a:r>
            <a:endParaRPr lang="en-US" altLang="zh-CN" sz="2000" dirty="0"/>
          </a:p>
          <a:p>
            <a:pPr>
              <a:buFont typeface="Wingdings" panose="05000000000000000000" pitchFamily="2" charset="2"/>
              <a:buChar char="Ø"/>
            </a:pPr>
            <a:r>
              <a:rPr lang="zh-CN" altLang="en-US" sz="2000" dirty="0"/>
              <a:t>公开数据：政府报告，人口统计资料，新闻发布会，交通警报</a:t>
            </a:r>
            <a:endParaRPr lang="en-US" altLang="zh-CN" sz="2000" dirty="0"/>
          </a:p>
          <a:p>
            <a:pPr>
              <a:buFont typeface="Wingdings" panose="05000000000000000000" pitchFamily="2" charset="2"/>
              <a:buChar char="Ø"/>
            </a:pPr>
            <a:r>
              <a:rPr lang="zh-CN" altLang="en-US" sz="2000" dirty="0"/>
              <a:t>专家和学者组织的会议，研讨会，学术论文等</a:t>
            </a:r>
            <a:endParaRPr lang="en-US" altLang="zh-CN" sz="2000" dirty="0"/>
          </a:p>
          <a:p>
            <a:pPr>
              <a:buFont typeface="Wingdings" panose="05000000000000000000" pitchFamily="2" charset="2"/>
              <a:buChar char="Ø"/>
            </a:pPr>
            <a:r>
              <a:rPr lang="zh-CN" altLang="en-US" sz="2000" dirty="0"/>
              <a:t>地理信息数据：地图，地名录，地方志，地理环境数据等。</a:t>
            </a:r>
            <a:endParaRPr lang="en-US" altLang="zh-CN" sz="2000" dirty="0"/>
          </a:p>
          <a:p>
            <a:pPr marL="0" indent="0">
              <a:buNone/>
            </a:pPr>
            <a:endParaRPr lang="zh-CN" altLang="en-US" dirty="0"/>
          </a:p>
        </p:txBody>
      </p:sp>
      <p:sp>
        <p:nvSpPr>
          <p:cNvPr id="3" name="标题 2">
            <a:extLst>
              <a:ext uri="{FF2B5EF4-FFF2-40B4-BE49-F238E27FC236}">
                <a16:creationId xmlns:a16="http://schemas.microsoft.com/office/drawing/2014/main" xmlns="" id="{50536117-A8DA-47E8-9AA6-3CE7B1B4359C}"/>
              </a:ext>
            </a:extLst>
          </p:cNvPr>
          <p:cNvSpPr>
            <a:spLocks noGrp="1"/>
          </p:cNvSpPr>
          <p:nvPr>
            <p:ph type="title"/>
          </p:nvPr>
        </p:nvSpPr>
        <p:spPr/>
        <p:txBody>
          <a:bodyPr/>
          <a:lstStyle/>
          <a:p>
            <a:r>
              <a:rPr lang="en-US" altLang="zh-CN" sz="4000" dirty="0"/>
              <a:t>OSINT(Open Source Intelligence)</a:t>
            </a:r>
            <a:endParaRPr lang="zh-CN" altLang="en-US" sz="4000" dirty="0"/>
          </a:p>
        </p:txBody>
      </p:sp>
    </p:spTree>
    <p:extLst>
      <p:ext uri="{BB962C8B-B14F-4D97-AF65-F5344CB8AC3E}">
        <p14:creationId xmlns:p14="http://schemas.microsoft.com/office/powerpoint/2010/main" val="5283030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zh-CN" altLang="en-US"/>
              <a:t>攻击获取</a:t>
            </a:r>
          </a:p>
        </p:txBody>
      </p:sp>
      <p:sp>
        <p:nvSpPr>
          <p:cNvPr id="69635" name="内容占位符 2"/>
          <p:cNvSpPr>
            <a:spLocks noGrp="1"/>
          </p:cNvSpPr>
          <p:nvPr>
            <p:ph idx="1"/>
          </p:nvPr>
        </p:nvSpPr>
        <p:spPr>
          <a:xfrm>
            <a:off x="620713" y="1262063"/>
            <a:ext cx="7772400" cy="4114800"/>
          </a:xfrm>
        </p:spPr>
        <p:txBody>
          <a:bodyPr/>
          <a:lstStyle/>
          <a:p>
            <a:r>
              <a:rPr lang="en-US" altLang="zh-CN"/>
              <a:t>2015.10.30</a:t>
            </a:r>
            <a:r>
              <a:rPr lang="zh-CN" altLang="en-US"/>
              <a:t>：</a:t>
            </a:r>
            <a:r>
              <a:rPr lang="zh-CN" altLang="zh-CN"/>
              <a:t>全球最流行的免费</a:t>
            </a:r>
            <a:r>
              <a:rPr lang="en-US" altLang="zh-CN"/>
              <a:t>Web </a:t>
            </a:r>
            <a:r>
              <a:rPr lang="zh-CN" altLang="zh-CN"/>
              <a:t>托管公司</a:t>
            </a:r>
            <a:r>
              <a:rPr lang="en-US" altLang="zh-CN"/>
              <a:t>000Webhost</a:t>
            </a:r>
            <a:r>
              <a:rPr lang="zh-CN" altLang="zh-CN"/>
              <a:t>遭遇了一次大规模的数据泄露事件，</a:t>
            </a:r>
            <a:r>
              <a:rPr lang="en-US" altLang="zh-CN"/>
              <a:t>1350</a:t>
            </a:r>
            <a:r>
              <a:rPr lang="zh-CN" altLang="zh-CN"/>
              <a:t>万用户的个人数据泄露</a:t>
            </a:r>
            <a:r>
              <a:rPr lang="zh-CN" altLang="en-US"/>
              <a:t>（</a:t>
            </a:r>
            <a:r>
              <a:rPr lang="zh-CN" altLang="zh-CN"/>
              <a:t>用户名、明文密码、邮箱地址、</a:t>
            </a:r>
            <a:r>
              <a:rPr lang="en-US" altLang="zh-CN"/>
              <a:t>IP</a:t>
            </a:r>
            <a:r>
              <a:rPr lang="zh-CN" altLang="zh-CN"/>
              <a:t>地址、用户真实的姓氏</a:t>
            </a:r>
            <a:r>
              <a:rPr lang="zh-CN" altLang="en-US"/>
              <a:t>）</a:t>
            </a:r>
          </a:p>
        </p:txBody>
      </p:sp>
      <p:pic>
        <p:nvPicPr>
          <p:cNvPr id="69638" name="图片 5" descr="http://www.secdoctor.com/uploads/allimg/151030/8597-15103016045X05.jpg"/>
          <p:cNvPicPr>
            <a:picLocks noChangeAspect="1" noChangeArrowheads="1"/>
          </p:cNvPicPr>
          <p:nvPr/>
        </p:nvPicPr>
        <p:blipFill>
          <a:blip r:embed="rId3" cstate="print"/>
          <a:srcRect/>
          <a:stretch>
            <a:fillRect/>
          </a:stretch>
        </p:blipFill>
        <p:spPr bwMode="auto">
          <a:xfrm>
            <a:off x="1387475" y="3098800"/>
            <a:ext cx="6140450" cy="320040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3375" y="1101725"/>
            <a:ext cx="8241665" cy="4114800"/>
          </a:xfrm>
        </p:spPr>
        <p:txBody>
          <a:bodyPr/>
          <a:lstStyle/>
          <a:p>
            <a:r>
              <a:rPr lang="en-US" altLang="zh-CN" sz="1800"/>
              <a:t>2019</a:t>
            </a:r>
            <a:r>
              <a:rPr lang="zh-CN" altLang="en-US" sz="1800"/>
              <a:t>年</a:t>
            </a:r>
            <a:r>
              <a:rPr lang="en-US" altLang="zh-CN" sz="1800"/>
              <a:t>12</a:t>
            </a:r>
            <a:r>
              <a:rPr lang="zh-CN" altLang="en-US" sz="1800"/>
              <a:t>月</a:t>
            </a:r>
            <a:r>
              <a:rPr lang="en-US" altLang="zh-CN" sz="1800"/>
              <a:t>4</a:t>
            </a:r>
            <a:r>
              <a:rPr lang="zh-CN" altLang="en-US" sz="1800"/>
              <a:t>日含有</a:t>
            </a:r>
            <a:r>
              <a:rPr lang="en-US" altLang="zh-CN" sz="1800"/>
              <a:t>2.6 7</a:t>
            </a:r>
            <a:r>
              <a:rPr lang="zh-CN" altLang="en-US" sz="1800"/>
              <a:t>亿</a:t>
            </a:r>
            <a:r>
              <a:rPr lang="en-US" altLang="zh-CN" sz="1800"/>
              <a:t>Facebook</a:t>
            </a:r>
            <a:r>
              <a:rPr lang="zh-CN" altLang="en-US" sz="1800"/>
              <a:t>用户的</a:t>
            </a:r>
            <a:r>
              <a:rPr lang="en-US" altLang="zh-CN" sz="1800"/>
              <a:t>ID</a:t>
            </a:r>
            <a:r>
              <a:rPr lang="zh-CN" altLang="en-US" sz="1800"/>
              <a:t>，姓名和电话的信息被人发布到网上公开在暗网上，</a:t>
            </a:r>
            <a:r>
              <a:rPr lang="en-US" altLang="zh-CN" sz="1800"/>
              <a:t>12</a:t>
            </a:r>
            <a:r>
              <a:rPr lang="zh-CN" altLang="en-US" sz="1800"/>
              <a:t>日在黑客网站上，直到</a:t>
            </a:r>
            <a:r>
              <a:rPr lang="en-US" altLang="zh-CN" sz="1800"/>
              <a:t>19</a:t>
            </a:r>
            <a:r>
              <a:rPr lang="zh-CN" altLang="en-US" sz="1800"/>
              <a:t>日在被禁止。</a:t>
            </a:r>
          </a:p>
          <a:p>
            <a:r>
              <a:rPr lang="en-US" altLang="zh-CN" sz="1800"/>
              <a:t>2019</a:t>
            </a:r>
            <a:r>
              <a:rPr lang="zh-CN" altLang="en-US" sz="1800"/>
              <a:t>年</a:t>
            </a:r>
            <a:r>
              <a:rPr lang="en-US" altLang="zh-CN" sz="1800"/>
              <a:t>2</a:t>
            </a:r>
            <a:r>
              <a:rPr lang="zh-CN" altLang="en-US" sz="1800"/>
              <a:t>月</a:t>
            </a:r>
            <a:r>
              <a:rPr lang="en-US" altLang="zh-CN" sz="1800"/>
              <a:t>13</a:t>
            </a:r>
            <a:r>
              <a:rPr lang="zh-CN" altLang="en-US" sz="1800"/>
              <a:t>日，我国某公司</a:t>
            </a:r>
            <a:r>
              <a:rPr lang="en-US" altLang="zh-CN" sz="1800"/>
              <a:t>250</a:t>
            </a:r>
            <a:r>
              <a:rPr lang="zh-CN" altLang="en-US" sz="1800"/>
              <a:t>万人的人脸识别数据遭到泄露。</a:t>
            </a:r>
          </a:p>
          <a:p>
            <a:r>
              <a:rPr lang="en-US" altLang="zh-CN" sz="1800"/>
              <a:t>2020</a:t>
            </a:r>
            <a:r>
              <a:rPr lang="zh-CN" altLang="en-US" sz="1800"/>
              <a:t>年</a:t>
            </a:r>
            <a:r>
              <a:rPr lang="en-US" altLang="zh-CN" sz="1800"/>
              <a:t>2</a:t>
            </a:r>
            <a:r>
              <a:rPr lang="zh-CN" altLang="en-US" sz="1800"/>
              <a:t>月万豪酒店</a:t>
            </a:r>
            <a:r>
              <a:rPr lang="en-US" altLang="zh-CN" sz="1800"/>
              <a:t>520</a:t>
            </a:r>
            <a:r>
              <a:rPr lang="zh-CN" altLang="en-US" sz="1800"/>
              <a:t>万客人信息和美高梅酒店</a:t>
            </a:r>
            <a:r>
              <a:rPr lang="en-US" altLang="zh-CN" sz="1800"/>
              <a:t>1060</a:t>
            </a:r>
            <a:r>
              <a:rPr lang="zh-CN" altLang="en-US" sz="1800"/>
              <a:t>万客人信息被黑客攻击泄露。</a:t>
            </a:r>
          </a:p>
          <a:p>
            <a:r>
              <a:rPr lang="en-US" altLang="zh-CN" sz="1800"/>
              <a:t>2020</a:t>
            </a:r>
            <a:r>
              <a:rPr lang="zh-CN" altLang="en-US" sz="1800"/>
              <a:t>年</a:t>
            </a:r>
            <a:r>
              <a:rPr lang="en-US" altLang="zh-CN" sz="1800"/>
              <a:t>2 </a:t>
            </a:r>
            <a:r>
              <a:rPr lang="zh-CN" altLang="en-US" sz="1800"/>
              <a:t>月雅诗兰黛不安全的服务器泄露了</a:t>
            </a:r>
            <a:r>
              <a:rPr lang="en-US" altLang="zh-CN" sz="1800"/>
              <a:t>4.4</a:t>
            </a:r>
            <a:r>
              <a:rPr lang="zh-CN" altLang="en-US" sz="1800"/>
              <a:t>亿用户敏感信息。</a:t>
            </a:r>
          </a:p>
          <a:p>
            <a:r>
              <a:rPr lang="en-US" altLang="zh-CN" sz="1800"/>
              <a:t>2020</a:t>
            </a:r>
            <a:r>
              <a:rPr lang="zh-CN" altLang="en-US" sz="1800"/>
              <a:t>年</a:t>
            </a:r>
            <a:r>
              <a:rPr lang="en-US" altLang="zh-CN" sz="1800"/>
              <a:t>3</a:t>
            </a:r>
            <a:r>
              <a:rPr lang="zh-CN" altLang="en-US" sz="1800"/>
              <a:t>月</a:t>
            </a:r>
            <a:r>
              <a:rPr lang="en-US" altLang="zh-CN" sz="1800"/>
              <a:t>5</a:t>
            </a:r>
            <a:r>
              <a:rPr lang="zh-CN" altLang="en-US" sz="1800"/>
              <a:t>亿新浪微博用户数据遭泄露。</a:t>
            </a:r>
          </a:p>
          <a:p>
            <a:r>
              <a:rPr lang="en-US" altLang="zh-CN" sz="1800"/>
              <a:t>2020</a:t>
            </a:r>
            <a:r>
              <a:rPr lang="zh-CN" altLang="en-US" sz="1800"/>
              <a:t>年</a:t>
            </a:r>
            <a:r>
              <a:rPr lang="en-US" altLang="zh-CN" sz="1800"/>
              <a:t>4</a:t>
            </a:r>
            <a:r>
              <a:rPr lang="zh-CN" altLang="en-US" sz="1800"/>
              <a:t>月任天堂</a:t>
            </a:r>
            <a:r>
              <a:rPr lang="en-US" altLang="zh-CN" sz="1800"/>
              <a:t>30</a:t>
            </a:r>
            <a:r>
              <a:rPr lang="zh-CN" altLang="en-US" sz="1800"/>
              <a:t>万账号被非法登录</a:t>
            </a:r>
          </a:p>
          <a:p>
            <a:r>
              <a:rPr lang="en-US" altLang="zh-CN" sz="1800"/>
              <a:t>2020</a:t>
            </a:r>
            <a:r>
              <a:rPr lang="zh-CN" altLang="en-US" sz="1800"/>
              <a:t>年</a:t>
            </a:r>
            <a:r>
              <a:rPr lang="en-US" altLang="zh-CN" sz="1800"/>
              <a:t>5</a:t>
            </a:r>
            <a:r>
              <a:rPr lang="zh-CN" altLang="en-US" sz="1800"/>
              <a:t>月泰国最大移动运营商的子公司泄露</a:t>
            </a:r>
            <a:r>
              <a:rPr lang="en-US" altLang="zh-CN" sz="1800"/>
              <a:t>83</a:t>
            </a:r>
            <a:r>
              <a:rPr lang="zh-CN" altLang="en-US" sz="1800"/>
              <a:t>亿条用户互联网记录，包括每个访问的</a:t>
            </a:r>
            <a:r>
              <a:rPr lang="en-US" altLang="zh-CN" sz="1800"/>
              <a:t>IP.</a:t>
            </a:r>
          </a:p>
          <a:p>
            <a:r>
              <a:rPr lang="en-US" altLang="zh-CN" sz="1800"/>
              <a:t>2020</a:t>
            </a:r>
            <a:r>
              <a:rPr lang="zh-CN" altLang="en-US" sz="1800"/>
              <a:t>年</a:t>
            </a:r>
            <a:r>
              <a:rPr lang="en-US" altLang="zh-CN" sz="1800"/>
              <a:t>5</a:t>
            </a:r>
            <a:r>
              <a:rPr lang="zh-CN" altLang="en-US" sz="1800"/>
              <a:t>月英国廉价航空易捷航空</a:t>
            </a:r>
            <a:r>
              <a:rPr lang="en-US" altLang="zh-CN" sz="1800"/>
              <a:t>900</a:t>
            </a:r>
            <a:r>
              <a:rPr lang="zh-CN" altLang="en-US" sz="1800"/>
              <a:t>万客户信息被窃取。</a:t>
            </a:r>
          </a:p>
          <a:p>
            <a:r>
              <a:rPr lang="zh-CN" altLang="en-US" sz="1800"/>
              <a:t>美国多所大学早勒索软件攻击，包括学生员工的信息以及医学研究文件</a:t>
            </a:r>
            <a:r>
              <a:rPr lang="en-US" altLang="zh-CN" sz="1800"/>
              <a:t>.</a:t>
            </a:r>
          </a:p>
          <a:p>
            <a:r>
              <a:rPr lang="en-US" altLang="zh-CN" sz="1800"/>
              <a:t>2020</a:t>
            </a:r>
            <a:r>
              <a:rPr lang="zh-CN" altLang="en-US" sz="1800"/>
              <a:t>年</a:t>
            </a:r>
            <a:r>
              <a:rPr lang="en-US" altLang="zh-CN" sz="1800"/>
              <a:t>5</a:t>
            </a:r>
            <a:r>
              <a:rPr lang="zh-CN" altLang="en-US" sz="1800"/>
              <a:t>月建行</a:t>
            </a:r>
            <a:r>
              <a:rPr lang="en-US" altLang="zh-CN" sz="1800"/>
              <a:t>5</a:t>
            </a:r>
            <a:r>
              <a:rPr lang="zh-CN" altLang="en-US" sz="1800"/>
              <a:t>万条公民信息被贩卖。</a:t>
            </a:r>
          </a:p>
          <a:p>
            <a:r>
              <a:rPr lang="en-US" altLang="zh-CN" sz="1800"/>
              <a:t>2020</a:t>
            </a:r>
            <a:r>
              <a:rPr lang="zh-CN" altLang="en-US" sz="1800"/>
              <a:t>年</a:t>
            </a:r>
            <a:r>
              <a:rPr lang="en-US" altLang="zh-CN" sz="1800"/>
              <a:t>6</a:t>
            </a:r>
            <a:r>
              <a:rPr lang="zh-CN" altLang="en-US" sz="1800"/>
              <a:t>月谷歌浏览器造成大规模用户安全信息泄露，包括定位、上网数据。</a:t>
            </a:r>
          </a:p>
          <a:p>
            <a:endParaRPr lang="zh-CN" altLang="en-US" sz="1800"/>
          </a:p>
        </p:txBody>
      </p:sp>
      <p:sp>
        <p:nvSpPr>
          <p:cNvPr id="3" name="标题 2"/>
          <p:cNvSpPr>
            <a:spLocks noGrp="1"/>
          </p:cNvSpPr>
          <p:nvPr>
            <p:ph type="title"/>
          </p:nvPr>
        </p:nvSpPr>
        <p:spPr/>
        <p:txBody>
          <a:bodyPr/>
          <a:lstStyle/>
          <a:p>
            <a:r>
              <a:rPr lang="zh-CN" altLang="en-US"/>
              <a:t>最近泄露事件</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a:t>2020</a:t>
            </a:r>
            <a:r>
              <a:rPr lang="zh-CN" altLang="en-US"/>
              <a:t>年</a:t>
            </a:r>
            <a:r>
              <a:rPr lang="en-US" altLang="zh-CN"/>
              <a:t>6</a:t>
            </a:r>
            <a:r>
              <a:rPr lang="zh-CN" altLang="en-US"/>
              <a:t>月甲骨文公司因服务器未加密导致数十亿条网络数据泄露。</a:t>
            </a:r>
          </a:p>
          <a:p>
            <a:r>
              <a:rPr lang="en-US" altLang="zh-CN"/>
              <a:t>2020</a:t>
            </a:r>
            <a:r>
              <a:rPr lang="zh-CN" altLang="en-US"/>
              <a:t>年</a:t>
            </a:r>
            <a:r>
              <a:rPr lang="en-US" altLang="zh-CN"/>
              <a:t>6</a:t>
            </a:r>
            <a:r>
              <a:rPr lang="zh-CN" altLang="en-US"/>
              <a:t>月台湾</a:t>
            </a:r>
            <a:r>
              <a:rPr lang="en-US" altLang="zh-CN"/>
              <a:t>2000</a:t>
            </a:r>
            <a:r>
              <a:rPr lang="zh-CN" altLang="en-US"/>
              <a:t>万人的个人信息（姓名地址邮件电话身份</a:t>
            </a:r>
            <a:r>
              <a:rPr lang="en-US" altLang="zh-CN"/>
              <a:t>ID,</a:t>
            </a:r>
            <a:r>
              <a:rPr lang="zh-CN" altLang="en-US"/>
              <a:t>生日）遭泄露。</a:t>
            </a:r>
          </a:p>
          <a:p>
            <a:endParaRPr lang="zh-CN" altLang="en-US"/>
          </a:p>
          <a:p>
            <a:endParaRPr lang="zh-CN" altLang="en-US"/>
          </a:p>
        </p:txBody>
      </p:sp>
      <p:sp>
        <p:nvSpPr>
          <p:cNvPr id="3" name="标题 2"/>
          <p:cNvSpPr>
            <a:spLocks noGrp="1"/>
          </p:cNvSpPr>
          <p:nvPr>
            <p:ph type="title"/>
          </p:nvPr>
        </p:nvSpPr>
        <p:spPr/>
        <p:txBody>
          <a:bodyPr/>
          <a:lstStyle/>
          <a:p>
            <a:r>
              <a:rPr lang="zh-CN" altLang="en-US">
                <a:sym typeface="+mn-ea"/>
              </a:rPr>
              <a:t>最近泄露事件</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zh-CN" altLang="en-US"/>
              <a:t>跨域拓展攻击</a:t>
            </a:r>
          </a:p>
        </p:txBody>
      </p:sp>
      <p:sp>
        <p:nvSpPr>
          <p:cNvPr id="71683" name="内容占位符 2"/>
          <p:cNvSpPr>
            <a:spLocks noGrp="1"/>
          </p:cNvSpPr>
          <p:nvPr>
            <p:ph idx="1"/>
          </p:nvPr>
        </p:nvSpPr>
        <p:spPr>
          <a:xfrm>
            <a:off x="646113" y="1338263"/>
            <a:ext cx="7772400" cy="4114800"/>
          </a:xfrm>
        </p:spPr>
        <p:txBody>
          <a:bodyPr/>
          <a:lstStyle/>
          <a:p>
            <a:r>
              <a:rPr lang="zh-CN" altLang="en-US"/>
              <a:t>由泄露数据库，用户已共享的昵称等向门户网站，各类论坛，主流邮商账户进行跨域拓展，以获得“新隐私”</a:t>
            </a:r>
          </a:p>
        </p:txBody>
      </p:sp>
      <p:pic>
        <p:nvPicPr>
          <p:cNvPr id="71686" name="Picture 2"/>
          <p:cNvPicPr>
            <a:picLocks noChangeAspect="1" noChangeArrowheads="1"/>
          </p:cNvPicPr>
          <p:nvPr/>
        </p:nvPicPr>
        <p:blipFill>
          <a:blip r:embed="rId2" cstate="print"/>
          <a:srcRect/>
          <a:stretch>
            <a:fillRect/>
          </a:stretch>
        </p:blipFill>
        <p:spPr bwMode="auto">
          <a:xfrm>
            <a:off x="874713" y="2997200"/>
            <a:ext cx="7343775" cy="297180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a:t>跨域拓展攻击</a:t>
            </a:r>
          </a:p>
        </p:txBody>
      </p:sp>
      <p:sp>
        <p:nvSpPr>
          <p:cNvPr id="72707"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3" cstate="print"/>
          <a:srcRect/>
          <a:stretch>
            <a:fillRect/>
          </a:stretch>
        </p:blipFill>
        <p:spPr bwMode="auto">
          <a:xfrm>
            <a:off x="1258569" y="1230565"/>
            <a:ext cx="6618605" cy="4798338"/>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a:t>跨域拓展攻击</a:t>
            </a:r>
          </a:p>
        </p:txBody>
      </p:sp>
      <p:sp>
        <p:nvSpPr>
          <p:cNvPr id="3" name="内容占位符 2"/>
          <p:cNvSpPr>
            <a:spLocks noGrp="1"/>
          </p:cNvSpPr>
          <p:nvPr>
            <p:ph idx="1"/>
          </p:nvPr>
        </p:nvSpPr>
        <p:spPr>
          <a:xfrm>
            <a:off x="633413" y="1363663"/>
            <a:ext cx="7772400" cy="4783137"/>
          </a:xfrm>
        </p:spPr>
        <p:txBody>
          <a:bodyPr/>
          <a:lstStyle/>
          <a:p>
            <a:pPr>
              <a:lnSpc>
                <a:spcPts val="4500"/>
              </a:lnSpc>
            </a:pPr>
            <a:r>
              <a:rPr lang="zh-CN" altLang="en-US"/>
              <a:t>拖库：</a:t>
            </a:r>
            <a:r>
              <a:rPr lang="en-US" altLang="zh-CN"/>
              <a:t>2011.12.21</a:t>
            </a:r>
            <a:r>
              <a:rPr lang="zh-CN" altLang="en-US"/>
              <a:t>黑客在网上公开提供</a:t>
            </a:r>
            <a:r>
              <a:rPr lang="en-US" altLang="zh-CN"/>
              <a:t>CSDN</a:t>
            </a:r>
            <a:r>
              <a:rPr lang="zh-CN" altLang="en-US"/>
              <a:t>网站用户数据库下载后，包括人人网、猫扑、多玩等在内的网站部分用户数据库也被传到网上供用户下载。超过</a:t>
            </a:r>
            <a:r>
              <a:rPr lang="en-US" altLang="zh-CN">
                <a:solidFill>
                  <a:srgbClr val="FF0000"/>
                </a:solidFill>
              </a:rPr>
              <a:t>5000</a:t>
            </a:r>
            <a:r>
              <a:rPr lang="zh-CN" altLang="en-US">
                <a:solidFill>
                  <a:srgbClr val="FF0000"/>
                </a:solidFill>
              </a:rPr>
              <a:t>万个</a:t>
            </a:r>
            <a:r>
              <a:rPr lang="zh-CN" altLang="en-US"/>
              <a:t>用户帐号和密码在网上流传</a:t>
            </a:r>
            <a:endParaRPr lang="en-US" altLang="zh-CN"/>
          </a:p>
          <a:p>
            <a:pPr>
              <a:lnSpc>
                <a:spcPts val="4500"/>
              </a:lnSpc>
            </a:pPr>
            <a:r>
              <a:rPr lang="zh-CN" altLang="en-US"/>
              <a:t>撞库：</a:t>
            </a:r>
            <a:r>
              <a:rPr lang="en-US" altLang="zh-CN"/>
              <a:t>2014</a:t>
            </a:r>
            <a:r>
              <a:rPr lang="zh-CN" altLang="en-US"/>
              <a:t>年</a:t>
            </a:r>
            <a:r>
              <a:rPr lang="en-US" altLang="zh-CN"/>
              <a:t>12</a:t>
            </a:r>
            <a:r>
              <a:rPr lang="zh-CN" altLang="en-US"/>
              <a:t>月</a:t>
            </a:r>
            <a:r>
              <a:rPr lang="en-US" altLang="zh-CN"/>
              <a:t>25</a:t>
            </a:r>
            <a:r>
              <a:rPr lang="zh-CN" altLang="en-US"/>
              <a:t>日，</a:t>
            </a:r>
            <a:r>
              <a:rPr lang="en-US" altLang="zh-CN"/>
              <a:t>12306</a:t>
            </a:r>
            <a:r>
              <a:rPr lang="zh-CN" altLang="en-US"/>
              <a:t>网站用户信息在互联网上疯传；</a:t>
            </a:r>
            <a:r>
              <a:rPr lang="en-US" altLang="zh-CN"/>
              <a:t>iCloud</a:t>
            </a:r>
            <a:r>
              <a:rPr lang="zh-CN" altLang="en-US"/>
              <a:t>艳照门</a:t>
            </a:r>
            <a:endParaRPr lang="en-US" altLang="zh-CN"/>
          </a:p>
          <a:p>
            <a:pPr>
              <a:lnSpc>
                <a:spcPts val="4500"/>
              </a:lnSpc>
            </a:pPr>
            <a:r>
              <a:rPr lang="en-US" altLang="zh-CN"/>
              <a:t>2015.10.19</a:t>
            </a:r>
            <a:r>
              <a:rPr lang="zh-CN" altLang="en-US"/>
              <a:t>：“网易邮箱门”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a:t>个人隐私保护很难</a:t>
            </a:r>
          </a:p>
        </p:txBody>
      </p:sp>
      <p:sp>
        <p:nvSpPr>
          <p:cNvPr id="74755" name="内容占位符 2"/>
          <p:cNvSpPr>
            <a:spLocks noGrp="1"/>
          </p:cNvSpPr>
          <p:nvPr>
            <p:ph idx="1"/>
          </p:nvPr>
        </p:nvSpPr>
        <p:spPr/>
        <p:txBody>
          <a:bodyPr/>
          <a:lstStyle/>
          <a:p>
            <a:pPr>
              <a:lnSpc>
                <a:spcPct val="150000"/>
              </a:lnSpc>
            </a:pPr>
            <a:r>
              <a:rPr lang="zh-CN" altLang="en-US"/>
              <a:t>木桶效应：个人互联网账户众多，难以做到所有账户彻底安全</a:t>
            </a:r>
            <a:endParaRPr lang="en-US" altLang="zh-CN"/>
          </a:p>
          <a:p>
            <a:pPr>
              <a:lnSpc>
                <a:spcPct val="150000"/>
              </a:lnSpc>
            </a:pPr>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a:xfrm>
            <a:off x="2339975" y="2565400"/>
            <a:ext cx="4906963" cy="1143000"/>
          </a:xfrm>
          <a:noFill/>
        </p:spPr>
        <p:txBody>
          <a:bodyPr/>
          <a:lstStyle/>
          <a:p>
            <a:pPr eaLnBrk="1" hangingPunct="1"/>
            <a:r>
              <a:rPr lang="zh-CN" altLang="en-US">
                <a:solidFill>
                  <a:srgbClr val="FF0000"/>
                </a:solidFill>
              </a:rPr>
              <a:t>六、其它侦察手段</a:t>
            </a:r>
            <a:endParaRPr lang="en-US" altLang="zh-CN">
              <a:solidFill>
                <a:srgbClr val="FF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zh-CN" altLang="en-US"/>
              <a:t>社会工程学</a:t>
            </a:r>
          </a:p>
        </p:txBody>
      </p:sp>
      <p:sp>
        <p:nvSpPr>
          <p:cNvPr id="76803" name="Rectangle 3"/>
          <p:cNvSpPr>
            <a:spLocks noGrp="1" noChangeArrowheads="1"/>
          </p:cNvSpPr>
          <p:nvPr>
            <p:ph type="body" idx="1"/>
          </p:nvPr>
        </p:nvSpPr>
        <p:spPr>
          <a:xfrm>
            <a:off x="658813" y="1344613"/>
            <a:ext cx="7772400" cy="4114800"/>
          </a:xfrm>
        </p:spPr>
        <p:txBody>
          <a:bodyPr/>
          <a:lstStyle/>
          <a:p>
            <a:pPr>
              <a:lnSpc>
                <a:spcPct val="150000"/>
              </a:lnSpc>
            </a:pPr>
            <a:r>
              <a:rPr lang="zh-CN" altLang="en-US" sz="2800" dirty="0"/>
              <a:t>一种通过对受害者心理弱点、本能反应、好奇心、信任、贪婪等心理陷阱进行诸如欺骗、伤害等危害手段取得自身利益的手法</a:t>
            </a:r>
          </a:p>
          <a:p>
            <a:pPr>
              <a:lnSpc>
                <a:spcPct val="150000"/>
              </a:lnSpc>
            </a:pPr>
            <a:r>
              <a:rPr lang="zh-CN" altLang="en-US" sz="2800" dirty="0">
                <a:solidFill>
                  <a:srgbClr val="FF0000"/>
                </a:solidFill>
              </a:rPr>
              <a:t>社会工程学在实施前都是要完成很多相关的准备工作（信息搜集），这些工作甚至要比其本身还要更为繁重</a:t>
            </a:r>
            <a:r>
              <a:rPr lang="zh-CN" altLang="en-US" sz="2800" dirty="0"/>
              <a:t>。</a:t>
            </a:r>
          </a:p>
          <a:p>
            <a:pPr>
              <a:lnSpc>
                <a:spcPct val="150000"/>
              </a:lnSpc>
            </a:pPr>
            <a:endParaRPr lang="zh-CN" altLang="en-US" sz="28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zh-CN" altLang="en-US"/>
              <a:t>成功的关键</a:t>
            </a:r>
          </a:p>
        </p:txBody>
      </p:sp>
      <p:sp>
        <p:nvSpPr>
          <p:cNvPr id="77827" name="Rectangle 3"/>
          <p:cNvSpPr>
            <a:spLocks noGrp="1" noChangeArrowheads="1"/>
          </p:cNvSpPr>
          <p:nvPr>
            <p:ph type="body" idx="1"/>
          </p:nvPr>
        </p:nvSpPr>
        <p:spPr>
          <a:xfrm>
            <a:off x="601663" y="1287463"/>
            <a:ext cx="7772400" cy="4799012"/>
          </a:xfrm>
        </p:spPr>
        <p:txBody>
          <a:bodyPr/>
          <a:lstStyle/>
          <a:p>
            <a:pPr>
              <a:lnSpc>
                <a:spcPts val="3365"/>
              </a:lnSpc>
            </a:pPr>
            <a:r>
              <a:rPr lang="zh-CN" altLang="en-US" sz="2800" dirty="0"/>
              <a:t>社会工程学定位在计算机信息安全工作链路的一个最脆弱的环节上：人。</a:t>
            </a:r>
          </a:p>
          <a:p>
            <a:pPr lvl="1">
              <a:lnSpc>
                <a:spcPts val="3365"/>
              </a:lnSpc>
            </a:pPr>
            <a:r>
              <a:rPr lang="zh-CN" altLang="en-US" sz="2400" dirty="0"/>
              <a:t>我们经常讲：最安全的计算机就是已经拔去了插头（网络接口）的那一台（“物理隔离”）。</a:t>
            </a:r>
          </a:p>
          <a:p>
            <a:pPr lvl="1">
              <a:lnSpc>
                <a:spcPts val="3365"/>
              </a:lnSpc>
            </a:pPr>
            <a:r>
              <a:rPr lang="zh-CN" altLang="en-US" sz="2400" dirty="0"/>
              <a:t>但是，你可以去说服某人（使用者）把这台非正常工作状态下的、容易受到攻击的有漏洞的机器连上网络并启动提供日常的服务。</a:t>
            </a:r>
          </a:p>
          <a:p>
            <a:pPr lvl="1">
              <a:lnSpc>
                <a:spcPts val="3365"/>
              </a:lnSpc>
            </a:pPr>
            <a:r>
              <a:rPr lang="zh-CN" altLang="en-US" sz="2400" dirty="0"/>
              <a:t>无论是在物理上还是在虚拟的电子信息上，任何一个可以访问系统某个部分（某种服务）的人都有可能构成潜在的安全风险与威胁。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E6CE3226-BD71-4CCF-BE14-F72CC5A7DFB4}"/>
              </a:ext>
            </a:extLst>
          </p:cNvPr>
          <p:cNvSpPr>
            <a:spLocks noGrp="1"/>
          </p:cNvSpPr>
          <p:nvPr>
            <p:ph idx="1"/>
          </p:nvPr>
        </p:nvSpPr>
        <p:spPr>
          <a:xfrm>
            <a:off x="200025" y="1386070"/>
            <a:ext cx="8743950" cy="5329055"/>
          </a:xfrm>
        </p:spPr>
        <p:txBody>
          <a:bodyPr/>
          <a:lstStyle/>
          <a:p>
            <a:pPr marL="0" indent="0">
              <a:buNone/>
            </a:pPr>
            <a:r>
              <a:rPr lang="en-US" altLang="zh-CN" sz="2000" dirty="0"/>
              <a:t>OSINT</a:t>
            </a:r>
            <a:r>
              <a:rPr lang="zh-CN" altLang="en-US" sz="2000" dirty="0"/>
              <a:t>可以分为进攻型和防御型。进攻型需要分析对目标进行攻击所需的信息，而防御型只是收集历史违规数据和与目标相关的其他安全事件的信息。</a:t>
            </a:r>
            <a:endParaRPr lang="en-US" altLang="zh-CN" sz="2000" dirty="0"/>
          </a:p>
          <a:p>
            <a:pPr>
              <a:buFont typeface="Wingdings" panose="05000000000000000000" pitchFamily="2" charset="2"/>
              <a:buChar char="u"/>
            </a:pPr>
            <a:r>
              <a:rPr lang="zh-CN" altLang="en-US" sz="1800" dirty="0"/>
              <a:t>进攻型</a:t>
            </a:r>
            <a:r>
              <a:rPr lang="en-US" altLang="zh-CN" sz="1800" dirty="0"/>
              <a:t>OSINT</a:t>
            </a:r>
            <a:r>
              <a:rPr lang="zh-CN" altLang="en-US" sz="1800" dirty="0"/>
              <a:t>：域名，搜索引擎缓存（被搜索引擎访问过的页面都被备份为快照保存在缓存中，缓存中有大量有用信息，如用户名，哈希码，后台系统类型等），抓取（借助</a:t>
            </a:r>
            <a:r>
              <a:rPr lang="en-US" altLang="zh-CN" sz="1800" dirty="0"/>
              <a:t>Kali </a:t>
            </a:r>
            <a:r>
              <a:rPr lang="en-US" altLang="zh-CN" sz="1800" dirty="0" err="1"/>
              <a:t>linux</a:t>
            </a:r>
            <a:r>
              <a:rPr lang="zh-CN" altLang="en-US" sz="1800" dirty="0"/>
              <a:t>等工具，或者自编脚本，借助搜索引擎提取大量信息，如姓名，电子邮件地址，</a:t>
            </a:r>
            <a:r>
              <a:rPr lang="en-US" altLang="zh-CN" sz="1800" dirty="0"/>
              <a:t>IP</a:t>
            </a:r>
            <a:r>
              <a:rPr lang="zh-CN" altLang="en-US" sz="1800" dirty="0"/>
              <a:t>地址，虚拟主机，子域名，），</a:t>
            </a:r>
            <a:r>
              <a:rPr lang="en-US" altLang="zh-CN" sz="1800" dirty="0"/>
              <a:t>Google hacker </a:t>
            </a:r>
            <a:r>
              <a:rPr lang="zh-CN" altLang="en-US" sz="1800" dirty="0"/>
              <a:t>（使用</a:t>
            </a:r>
            <a:r>
              <a:rPr lang="en-US" altLang="zh-CN" sz="1800" dirty="0"/>
              <a:t>google</a:t>
            </a:r>
            <a:r>
              <a:rPr lang="zh-CN" altLang="en-US" sz="1800" dirty="0"/>
              <a:t>等搜索引擎的语法和特点工具</a:t>
            </a:r>
            <a:r>
              <a:rPr lang="en-US" altLang="zh-CN" sz="1800" dirty="0"/>
              <a:t>,</a:t>
            </a:r>
            <a:r>
              <a:rPr lang="zh-CN" altLang="en-US" sz="1800" dirty="0"/>
              <a:t>收集网站网络拓扑结构和后台主机的漏洞，为进一步攻击做准备）。</a:t>
            </a:r>
            <a:endParaRPr lang="en-US" altLang="zh-CN" sz="1800" dirty="0"/>
          </a:p>
          <a:p>
            <a:pPr>
              <a:buFont typeface="Wingdings" panose="05000000000000000000" pitchFamily="2" charset="2"/>
              <a:buChar char="u"/>
            </a:pPr>
            <a:r>
              <a:rPr lang="zh-CN" altLang="en-US" sz="1800" dirty="0"/>
              <a:t>防御型</a:t>
            </a:r>
            <a:r>
              <a:rPr lang="en-US" altLang="zh-CN" sz="1800" dirty="0"/>
              <a:t>OSINT</a:t>
            </a:r>
            <a:r>
              <a:rPr lang="zh-CN" altLang="en-US" sz="1800" dirty="0"/>
              <a:t>：</a:t>
            </a:r>
            <a:endParaRPr lang="en-US" altLang="zh-CN" sz="1800" dirty="0"/>
          </a:p>
          <a:p>
            <a:pPr marL="0" indent="0">
              <a:buNone/>
            </a:pPr>
            <a:r>
              <a:rPr lang="zh-CN" altLang="en-US" sz="1800" dirty="0"/>
              <a:t>主要在三个地方搜索</a:t>
            </a:r>
            <a:r>
              <a:rPr lang="en-US" altLang="zh-CN" sz="1800" dirty="0"/>
              <a:t>:</a:t>
            </a:r>
            <a:r>
              <a:rPr lang="zh-CN" altLang="en-US" sz="1800" dirty="0"/>
              <a:t>暗网（</a:t>
            </a:r>
            <a:r>
              <a:rPr lang="en-US" altLang="zh-CN" sz="1800" dirty="0"/>
              <a:t>Dark web),</a:t>
            </a:r>
            <a:r>
              <a:rPr lang="zh-CN" altLang="en-US" sz="1800" dirty="0"/>
              <a:t>安全漏洞和威胁情报。暗网：非公开网站，用户需要特殊软件和授权，以加密方式访问。暗网往往涉及非法交易，违法贩卖。</a:t>
            </a:r>
            <a:endParaRPr lang="en-US" altLang="zh-CN" sz="1800" dirty="0"/>
          </a:p>
          <a:p>
            <a:pPr>
              <a:buFont typeface="Wingdings" panose="05000000000000000000" pitchFamily="2" charset="2"/>
              <a:buChar char="u"/>
            </a:pPr>
            <a:endParaRPr lang="zh-CN" altLang="en-US" sz="2000" dirty="0"/>
          </a:p>
        </p:txBody>
      </p:sp>
      <p:sp>
        <p:nvSpPr>
          <p:cNvPr id="3" name="标题 2">
            <a:extLst>
              <a:ext uri="{FF2B5EF4-FFF2-40B4-BE49-F238E27FC236}">
                <a16:creationId xmlns:a16="http://schemas.microsoft.com/office/drawing/2014/main" xmlns="" id="{EFCAACB6-D2E3-4183-A0CF-5428030D317A}"/>
              </a:ext>
            </a:extLst>
          </p:cNvPr>
          <p:cNvSpPr>
            <a:spLocks noGrp="1"/>
          </p:cNvSpPr>
          <p:nvPr>
            <p:ph type="title"/>
          </p:nvPr>
        </p:nvSpPr>
        <p:spPr/>
        <p:txBody>
          <a:bodyPr/>
          <a:lstStyle/>
          <a:p>
            <a:r>
              <a:rPr lang="en-US" altLang="zh-CN" dirty="0"/>
              <a:t>OSINT</a:t>
            </a:r>
            <a:r>
              <a:rPr lang="zh-CN" altLang="en-US" dirty="0"/>
              <a:t>基本思路</a:t>
            </a:r>
          </a:p>
        </p:txBody>
      </p:sp>
    </p:spTree>
    <p:extLst>
      <p:ext uri="{BB962C8B-B14F-4D97-AF65-F5344CB8AC3E}">
        <p14:creationId xmlns:p14="http://schemas.microsoft.com/office/powerpoint/2010/main" val="42344377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zh-CN" altLang="en-US"/>
              <a:t>常见形式（</a:t>
            </a:r>
            <a:r>
              <a:rPr lang="en-US" altLang="zh-CN"/>
              <a:t>1</a:t>
            </a:r>
            <a:r>
              <a:rPr lang="zh-CN" altLang="en-US"/>
              <a:t>）</a:t>
            </a:r>
          </a:p>
        </p:txBody>
      </p:sp>
      <p:sp>
        <p:nvSpPr>
          <p:cNvPr id="78851" name="Rectangle 3"/>
          <p:cNvSpPr>
            <a:spLocks noGrp="1" noChangeArrowheads="1"/>
          </p:cNvSpPr>
          <p:nvPr>
            <p:ph type="body" idx="1"/>
          </p:nvPr>
        </p:nvSpPr>
        <p:spPr>
          <a:xfrm>
            <a:off x="544513" y="1230313"/>
            <a:ext cx="7772400" cy="5256212"/>
          </a:xfrm>
        </p:spPr>
        <p:txBody>
          <a:bodyPr/>
          <a:lstStyle/>
          <a:p>
            <a:pPr marL="609600" indent="-609600">
              <a:lnSpc>
                <a:spcPts val="3300"/>
              </a:lnSpc>
              <a:buClr>
                <a:schemeClr val="tx1"/>
              </a:buClr>
              <a:buSzPct val="100000"/>
              <a:buFontTx/>
              <a:buAutoNum type="circleNumDbPlain"/>
            </a:pPr>
            <a:r>
              <a:rPr lang="zh-CN" altLang="en-US" sz="2400" dirty="0"/>
              <a:t>环境渗透 </a:t>
            </a:r>
          </a:p>
          <a:p>
            <a:pPr marL="990600" lvl="1" indent="-533400">
              <a:lnSpc>
                <a:spcPts val="3300"/>
              </a:lnSpc>
            </a:pPr>
            <a:r>
              <a:rPr lang="zh-CN" altLang="en-US" sz="2000" dirty="0"/>
              <a:t>为了获得所需要的情报或敏感信息，对特定的环境进行渗透是常规手段之一。攻击者大多采取各种手段进入目标内部，然后利用各种便利条件进行观察或窃听，得到自己所需的信息；或者与相关人员进行侧面沟通，逐步取得信任，从而获取情报。 </a:t>
            </a:r>
          </a:p>
          <a:p>
            <a:pPr marL="609600" indent="-609600">
              <a:lnSpc>
                <a:spcPts val="3300"/>
              </a:lnSpc>
              <a:buClr>
                <a:schemeClr val="tx1"/>
              </a:buClr>
              <a:buSzPct val="100000"/>
              <a:buFontTx/>
              <a:buAutoNum type="circleNumDbPlain"/>
            </a:pPr>
            <a:r>
              <a:rPr lang="zh-CN" altLang="en-US" sz="2400" dirty="0"/>
              <a:t>身份伪造 </a:t>
            </a:r>
          </a:p>
          <a:p>
            <a:pPr marL="990600" lvl="1" indent="-533400">
              <a:lnSpc>
                <a:spcPts val="3300"/>
              </a:lnSpc>
            </a:pPr>
            <a:r>
              <a:rPr lang="zh-CN" altLang="en-US" sz="2000" dirty="0"/>
              <a:t>指攻击者利用各种手段隐藏真实身份，以一种目标信任的身份出现来达到获取情报的目的。攻击者大多以能够自由出入目标内部的身份出现，获取情报和信 息；或者采取更高明的手段，例如：伪造身份证、</a:t>
            </a:r>
            <a:r>
              <a:rPr lang="en-US" altLang="zh-CN" sz="2000" dirty="0"/>
              <a:t>ID</a:t>
            </a:r>
            <a:r>
              <a:rPr lang="zh-CN" altLang="en-US" sz="2000" dirty="0"/>
              <a:t>卡等，在没有专业人士或系统检测的情况下，要识别其真伪是有一定难度的。 </a:t>
            </a:r>
          </a:p>
          <a:p>
            <a:pPr marL="609600" indent="-609600">
              <a:lnSpc>
                <a:spcPts val="3300"/>
              </a:lnSpc>
              <a:buFontTx/>
              <a:buChar char="–"/>
            </a:pPr>
            <a:endParaRPr lang="zh-CN" altLang="en-US" sz="20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a:t>常见形式（</a:t>
            </a:r>
            <a:r>
              <a:rPr lang="en-US" altLang="zh-CN"/>
              <a:t>2</a:t>
            </a:r>
            <a:r>
              <a:rPr lang="zh-CN" altLang="en-US"/>
              <a:t>）</a:t>
            </a:r>
          </a:p>
        </p:txBody>
      </p:sp>
      <p:sp>
        <p:nvSpPr>
          <p:cNvPr id="79875" name="Rectangle 3"/>
          <p:cNvSpPr>
            <a:spLocks noGrp="1" noChangeArrowheads="1"/>
          </p:cNvSpPr>
          <p:nvPr>
            <p:ph type="body" idx="1"/>
          </p:nvPr>
        </p:nvSpPr>
        <p:spPr>
          <a:xfrm>
            <a:off x="554038" y="1201738"/>
            <a:ext cx="7772400" cy="5046662"/>
          </a:xfrm>
        </p:spPr>
        <p:txBody>
          <a:bodyPr/>
          <a:lstStyle/>
          <a:p>
            <a:pPr marL="609600" indent="-609600">
              <a:lnSpc>
                <a:spcPts val="3200"/>
              </a:lnSpc>
              <a:buClr>
                <a:schemeClr val="tx1"/>
              </a:buClr>
              <a:buSzPct val="100000"/>
              <a:buFontTx/>
              <a:buAutoNum type="circleNumDbPlain" startAt="3"/>
            </a:pPr>
            <a:r>
              <a:rPr lang="zh-CN" altLang="en-US" sz="2400" dirty="0"/>
              <a:t>冒名电话 </a:t>
            </a:r>
          </a:p>
          <a:p>
            <a:pPr marL="990600" lvl="1" indent="-533400">
              <a:lnSpc>
                <a:spcPts val="3200"/>
              </a:lnSpc>
            </a:pPr>
            <a:r>
              <a:rPr lang="zh-CN" altLang="en-US" sz="2000" dirty="0"/>
              <a:t>攻击者冒名亲戚、朋友、同学、同事、上司、下属、高级官员、知名人士等通过电话从目标处获取信息。相对来说，冒名上司或高级官员容易一些，因为迫于一种压力，目标就算有所怀疑也不敢加以追究。利用设备转换或者模拟</a:t>
            </a:r>
            <a:r>
              <a:rPr lang="en-US" altLang="zh-CN" sz="2000" dirty="0"/>
              <a:t>“</a:t>
            </a:r>
            <a:r>
              <a:rPr lang="zh-CN" altLang="en-US" sz="2000" dirty="0"/>
              <a:t>正常</a:t>
            </a:r>
            <a:r>
              <a:rPr lang="en-US" altLang="zh-CN" sz="2000" dirty="0"/>
              <a:t>”</a:t>
            </a:r>
            <a:r>
              <a:rPr lang="zh-CN" altLang="en-US" sz="2000" dirty="0"/>
              <a:t>上司或者 其他人的声音来进行电话欺骗其成功率更高 </a:t>
            </a:r>
          </a:p>
          <a:p>
            <a:pPr marL="609600" indent="-609600">
              <a:lnSpc>
                <a:spcPts val="3200"/>
              </a:lnSpc>
              <a:buClr>
                <a:schemeClr val="tx1"/>
              </a:buClr>
              <a:buSzPct val="100000"/>
              <a:buFontTx/>
              <a:buAutoNum type="circleNumDbPlain" startAt="3"/>
            </a:pPr>
            <a:r>
              <a:rPr lang="zh-CN" altLang="en-US" sz="2400" dirty="0"/>
              <a:t>信件伪造 </a:t>
            </a:r>
          </a:p>
          <a:p>
            <a:pPr marL="990600" lvl="1" indent="-533400">
              <a:lnSpc>
                <a:spcPts val="3200"/>
              </a:lnSpc>
            </a:pPr>
            <a:r>
              <a:rPr lang="zh-CN" altLang="en-US" sz="2000" dirty="0"/>
              <a:t>随着计算机应用的普及，在很多场合动笔写信已被计算机所取代，于是信件伪造变得容易起来。例如伪造</a:t>
            </a:r>
            <a:r>
              <a:rPr lang="en-US" altLang="zh-CN" sz="2000" dirty="0"/>
              <a:t>"</a:t>
            </a:r>
            <a:r>
              <a:rPr lang="zh-CN" altLang="en-US" sz="2000" dirty="0"/>
              <a:t>中奖</a:t>
            </a:r>
            <a:r>
              <a:rPr lang="en-US" altLang="zh-CN" sz="2000" dirty="0"/>
              <a:t>"</a:t>
            </a:r>
            <a:r>
              <a:rPr lang="zh-CN" altLang="en-US" sz="2000" dirty="0"/>
              <a:t>信件，</a:t>
            </a:r>
            <a:r>
              <a:rPr lang="en-US" altLang="zh-CN" sz="2000" dirty="0"/>
              <a:t>"</a:t>
            </a:r>
            <a:r>
              <a:rPr lang="zh-CN" altLang="en-US" sz="2000" dirty="0"/>
              <a:t>被授予某某荣誉</a:t>
            </a:r>
            <a:r>
              <a:rPr lang="en-US" altLang="zh-CN" sz="2000" dirty="0"/>
              <a:t>"</a:t>
            </a:r>
            <a:r>
              <a:rPr lang="zh-CN" altLang="en-US" sz="2000" dirty="0"/>
              <a:t>信件，伪造</a:t>
            </a:r>
            <a:r>
              <a:rPr lang="en-US" altLang="zh-CN" sz="2000" dirty="0"/>
              <a:t>"</a:t>
            </a:r>
            <a:r>
              <a:rPr lang="zh-CN" altLang="en-US" sz="2000" dirty="0"/>
              <a:t>邀请参加大型活动</a:t>
            </a:r>
            <a:r>
              <a:rPr lang="en-US" altLang="zh-CN" sz="2000" dirty="0"/>
              <a:t>"</a:t>
            </a:r>
            <a:r>
              <a:rPr lang="zh-CN" altLang="en-US" sz="2000" dirty="0"/>
              <a:t>信件，但都需要缴纳相关费用和填写详细的个人信息，或伪造</a:t>
            </a:r>
            <a:r>
              <a:rPr lang="en-US" altLang="zh-CN" sz="2000" dirty="0"/>
              <a:t>"</a:t>
            </a:r>
            <a:r>
              <a:rPr lang="zh-CN" altLang="en-US" sz="2000" dirty="0"/>
              <a:t>敲诈勒索</a:t>
            </a:r>
            <a:r>
              <a:rPr lang="en-US" altLang="zh-CN" sz="2000" dirty="0"/>
              <a:t>"</a:t>
            </a:r>
            <a:r>
              <a:rPr lang="zh-CN" altLang="en-US" sz="2000" dirty="0"/>
              <a:t>信件以骗取钱财或情报等等。 </a:t>
            </a:r>
            <a:endParaRPr lang="zh-CN" altLang="en-US" sz="18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zh-CN" altLang="en-US"/>
              <a:t>常见形式（</a:t>
            </a:r>
            <a:r>
              <a:rPr lang="en-US" altLang="zh-CN"/>
              <a:t>3</a:t>
            </a:r>
            <a:r>
              <a:rPr lang="zh-CN" altLang="en-US"/>
              <a:t>）</a:t>
            </a:r>
          </a:p>
        </p:txBody>
      </p:sp>
      <p:sp>
        <p:nvSpPr>
          <p:cNvPr id="80899" name="Rectangle 3"/>
          <p:cNvSpPr>
            <a:spLocks noGrp="1" noChangeArrowheads="1"/>
          </p:cNvSpPr>
          <p:nvPr>
            <p:ph type="body" idx="1"/>
          </p:nvPr>
        </p:nvSpPr>
        <p:spPr>
          <a:xfrm>
            <a:off x="649288" y="1392238"/>
            <a:ext cx="7772400" cy="4114800"/>
          </a:xfrm>
        </p:spPr>
        <p:txBody>
          <a:bodyPr/>
          <a:lstStyle/>
          <a:p>
            <a:pPr marL="609600" indent="-609600">
              <a:lnSpc>
                <a:spcPts val="3100"/>
              </a:lnSpc>
              <a:buClr>
                <a:schemeClr val="tx1"/>
              </a:buClr>
              <a:buSzPct val="100000"/>
              <a:buFontTx/>
              <a:buAutoNum type="circleNumDbPlain" startAt="5"/>
            </a:pPr>
            <a:r>
              <a:rPr lang="zh-CN" altLang="en-US" sz="2000" dirty="0"/>
              <a:t>个体配合 </a:t>
            </a:r>
          </a:p>
          <a:p>
            <a:pPr marL="990600" lvl="1" indent="-533400">
              <a:lnSpc>
                <a:spcPts val="3100"/>
              </a:lnSpc>
            </a:pPr>
            <a:r>
              <a:rPr lang="zh-CN" altLang="en-US" sz="1800" dirty="0"/>
              <a:t>要求目标内部人员与攻击者达成某种一致，为攻击提供各种便利条件。个人的说服力是使某人配合或顺 从攻击者意图的一种有力手段，特别是当目标的利益与攻击者的利益没有冲突，甚至与攻击者的利益一致时，这种手段就会非常有效。如果目标内部人员已经心存不 满甚至有了报复的念头，那么配合就很容易达成，他（她）甚至会成为攻击者的助手，帮助攻击者获得意想不到的情报或数据。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zh-CN" altLang="en-US"/>
              <a:t>常用技巧（</a:t>
            </a:r>
            <a:r>
              <a:rPr lang="en-US" altLang="zh-CN"/>
              <a:t>1</a:t>
            </a:r>
            <a:r>
              <a:rPr lang="zh-CN" altLang="en-US"/>
              <a:t>）</a:t>
            </a:r>
          </a:p>
        </p:txBody>
      </p:sp>
      <p:sp>
        <p:nvSpPr>
          <p:cNvPr id="81923" name="Rectangle 3"/>
          <p:cNvSpPr>
            <a:spLocks noGrp="1" noChangeArrowheads="1"/>
          </p:cNvSpPr>
          <p:nvPr>
            <p:ph type="body" idx="1"/>
          </p:nvPr>
        </p:nvSpPr>
        <p:spPr>
          <a:xfrm>
            <a:off x="658813" y="1420813"/>
            <a:ext cx="7772400" cy="4114800"/>
          </a:xfrm>
        </p:spPr>
        <p:txBody>
          <a:bodyPr/>
          <a:lstStyle/>
          <a:p>
            <a:pPr marL="609600" indent="-609600">
              <a:lnSpc>
                <a:spcPts val="3200"/>
              </a:lnSpc>
              <a:buClr>
                <a:schemeClr val="tx1"/>
              </a:buClr>
              <a:buSzPct val="100000"/>
              <a:buFontTx/>
              <a:buAutoNum type="circleNumDbPlain"/>
            </a:pPr>
            <a:r>
              <a:rPr lang="zh-CN" altLang="en-US" sz="2400" dirty="0"/>
              <a:t>十度分隔法</a:t>
            </a:r>
          </a:p>
          <a:p>
            <a:pPr marL="990600" lvl="1" indent="-533400">
              <a:lnSpc>
                <a:spcPts val="3200"/>
              </a:lnSpc>
              <a:buClr>
                <a:schemeClr val="tx1"/>
              </a:buClr>
              <a:buFont typeface="Wingdings" panose="05000000000000000000" pitchFamily="2" charset="2"/>
              <a:buChar char="Ø"/>
            </a:pPr>
            <a:r>
              <a:rPr lang="zh-CN" altLang="en-US" sz="2000" dirty="0"/>
              <a:t>利用电话进行欺诈的首要任务就是要让他的攻击对象相信</a:t>
            </a:r>
            <a:r>
              <a:rPr lang="en-US" altLang="zh-CN" sz="2000" dirty="0"/>
              <a:t>,</a:t>
            </a:r>
            <a:r>
              <a:rPr lang="zh-CN" altLang="en-US" sz="2000" dirty="0"/>
              <a:t>他要么是</a:t>
            </a:r>
            <a:r>
              <a:rPr lang="en-US" altLang="zh-CN" sz="2000" dirty="0"/>
              <a:t>1)</a:t>
            </a:r>
            <a:r>
              <a:rPr lang="zh-CN" altLang="en-US" sz="2000" dirty="0"/>
              <a:t>一位同事</a:t>
            </a:r>
            <a:r>
              <a:rPr lang="en-US" altLang="zh-CN" sz="2000" dirty="0"/>
              <a:t>,</a:t>
            </a:r>
            <a:r>
              <a:rPr lang="zh-CN" altLang="en-US" sz="2000" dirty="0"/>
              <a:t>要么是</a:t>
            </a:r>
            <a:r>
              <a:rPr lang="en-US" altLang="zh-CN" sz="2000" dirty="0"/>
              <a:t>2)</a:t>
            </a:r>
            <a:r>
              <a:rPr lang="zh-CN" altLang="en-US" sz="2000" dirty="0"/>
              <a:t>一位可信赖的专家</a:t>
            </a:r>
            <a:r>
              <a:rPr lang="en-US" altLang="zh-CN" sz="2000" dirty="0"/>
              <a:t>(</a:t>
            </a:r>
            <a:r>
              <a:rPr lang="zh-CN" altLang="en-US" sz="2000" dirty="0"/>
              <a:t>比如执法人员或者审核 人员</a:t>
            </a:r>
            <a:r>
              <a:rPr lang="en-US" altLang="zh-CN" sz="2000" dirty="0"/>
              <a:t>)</a:t>
            </a:r>
            <a:r>
              <a:rPr lang="zh-CN" altLang="en-US" sz="2000" dirty="0"/>
              <a:t>。但如果他的目标是要从员工</a:t>
            </a:r>
            <a:r>
              <a:rPr lang="en-US" altLang="zh-CN" sz="2000" dirty="0"/>
              <a:t>X</a:t>
            </a:r>
            <a:r>
              <a:rPr lang="zh-CN" altLang="en-US" sz="2000" dirty="0"/>
              <a:t>处获取信息的话</a:t>
            </a:r>
            <a:r>
              <a:rPr lang="en-US" altLang="zh-CN" sz="2000" dirty="0"/>
              <a:t>,</a:t>
            </a:r>
            <a:r>
              <a:rPr lang="zh-CN" altLang="en-US" sz="2000" dirty="0"/>
              <a:t>那么他的第一个电话或者第一封邮件并不会直接打给或发给</a:t>
            </a:r>
            <a:r>
              <a:rPr lang="en-US" altLang="zh-CN" sz="2000" dirty="0"/>
              <a:t>X </a:t>
            </a:r>
          </a:p>
          <a:p>
            <a:pPr marL="609600" indent="-609600">
              <a:lnSpc>
                <a:spcPts val="3200"/>
              </a:lnSpc>
              <a:buClr>
                <a:schemeClr val="tx1"/>
              </a:buClr>
              <a:buSzPct val="100000"/>
              <a:buFontTx/>
              <a:buAutoNum type="circleNumDbPlain"/>
            </a:pPr>
            <a:r>
              <a:rPr lang="zh-CN" altLang="en-US" sz="2400" dirty="0"/>
              <a:t>学会说行话</a:t>
            </a:r>
          </a:p>
          <a:p>
            <a:pPr marL="990600" lvl="1" indent="-533400">
              <a:lnSpc>
                <a:spcPts val="3200"/>
              </a:lnSpc>
              <a:buClr>
                <a:schemeClr val="tx1"/>
              </a:buClr>
              <a:buFont typeface="Wingdings" panose="05000000000000000000" pitchFamily="2" charset="2"/>
              <a:buChar char="Ø"/>
            </a:pPr>
            <a:r>
              <a:rPr lang="zh-CN" altLang="en-US" sz="2000" dirty="0"/>
              <a:t>每个行业都有自己的缩写术语</a:t>
            </a:r>
            <a:r>
              <a:rPr lang="en-US" altLang="zh-CN" sz="2000" dirty="0"/>
              <a:t>.</a:t>
            </a:r>
            <a:r>
              <a:rPr lang="zh-CN" altLang="en-US" sz="2000" dirty="0"/>
              <a:t>而社会工程学黑客就会研究你所在行业的术语</a:t>
            </a:r>
            <a:r>
              <a:rPr lang="en-US" altLang="zh-CN" sz="2000" dirty="0"/>
              <a:t>,</a:t>
            </a:r>
            <a:r>
              <a:rPr lang="zh-CN" altLang="en-US" sz="2000" dirty="0"/>
              <a:t>以便能够在与你接触时卖弄这些术语</a:t>
            </a:r>
            <a:r>
              <a:rPr lang="en-US" altLang="zh-CN" sz="2000" dirty="0"/>
              <a:t>,</a:t>
            </a:r>
            <a:r>
              <a:rPr lang="zh-CN" altLang="en-US" sz="2000" dirty="0"/>
              <a:t>以博得好感</a:t>
            </a:r>
            <a:r>
              <a:rPr lang="en-US" altLang="zh-CN" sz="2000" dirty="0"/>
              <a:t>.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zh-CN" altLang="en-US"/>
              <a:t>常用技巧（</a:t>
            </a:r>
            <a:r>
              <a:rPr lang="en-US" altLang="zh-CN"/>
              <a:t>2</a:t>
            </a:r>
            <a:r>
              <a:rPr lang="zh-CN" altLang="en-US"/>
              <a:t>）</a:t>
            </a:r>
          </a:p>
        </p:txBody>
      </p:sp>
      <p:sp>
        <p:nvSpPr>
          <p:cNvPr id="82947" name="Rectangle 3"/>
          <p:cNvSpPr>
            <a:spLocks noGrp="1" noChangeArrowheads="1"/>
          </p:cNvSpPr>
          <p:nvPr>
            <p:ph type="body" idx="1"/>
          </p:nvPr>
        </p:nvSpPr>
        <p:spPr/>
        <p:txBody>
          <a:bodyPr/>
          <a:lstStyle/>
          <a:p>
            <a:pPr marL="609600" indent="-609600">
              <a:lnSpc>
                <a:spcPts val="3300"/>
              </a:lnSpc>
              <a:buClr>
                <a:schemeClr val="tx1"/>
              </a:buClr>
              <a:buSzPct val="100000"/>
              <a:buFontTx/>
              <a:buAutoNum type="circleNumDbPlain" startAt="3"/>
            </a:pPr>
            <a:r>
              <a:rPr lang="zh-CN" altLang="en-US" dirty="0"/>
              <a:t>电话号码欺诈</a:t>
            </a:r>
          </a:p>
          <a:p>
            <a:pPr marL="990600" lvl="1" indent="-533400">
              <a:lnSpc>
                <a:spcPts val="3300"/>
              </a:lnSpc>
              <a:buClr>
                <a:schemeClr val="tx1"/>
              </a:buClr>
              <a:buFont typeface="Wingdings" panose="05000000000000000000" pitchFamily="2" charset="2"/>
              <a:buChar char="Ø"/>
            </a:pPr>
            <a:r>
              <a:rPr lang="zh-CN" altLang="en-US" dirty="0"/>
              <a:t>在目标被叫者的来电显示屏上显示一个和主叫号码不一样的号码</a:t>
            </a:r>
            <a:r>
              <a:rPr lang="en-US" altLang="zh-CN" dirty="0"/>
              <a:t>,</a:t>
            </a:r>
            <a:r>
              <a:rPr lang="zh-CN" altLang="en-US" dirty="0"/>
              <a:t>如：你家里或单位内部的号码</a:t>
            </a:r>
          </a:p>
          <a:p>
            <a:pPr marL="609600" indent="-609600">
              <a:lnSpc>
                <a:spcPts val="3300"/>
              </a:lnSpc>
              <a:buClr>
                <a:schemeClr val="tx1"/>
              </a:buClr>
              <a:buSzPct val="100000"/>
              <a:buFontTx/>
              <a:buAutoNum type="circleNumDbPlain" startAt="3"/>
            </a:pPr>
            <a:r>
              <a:rPr lang="zh-CN" altLang="en-US" dirty="0"/>
              <a:t>利用坏消息</a:t>
            </a:r>
          </a:p>
          <a:p>
            <a:pPr marL="990600" lvl="1" indent="-533400">
              <a:lnSpc>
                <a:spcPts val="3300"/>
              </a:lnSpc>
              <a:buClr>
                <a:schemeClr val="tx1"/>
              </a:buClr>
              <a:buFont typeface="Wingdings" panose="05000000000000000000" pitchFamily="2" charset="2"/>
              <a:buChar char="Ø"/>
            </a:pPr>
            <a:r>
              <a:rPr lang="zh-CN" altLang="en-US" dirty="0"/>
              <a:t>只要报纸上已刊登什么坏消息或网络案例预警，坏分子们就会利用其来发送社会工程学式的垃圾邮件、网络钓鱼或其它类型的邮件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zh-CN" altLang="en-US"/>
              <a:t>常用技巧（</a:t>
            </a:r>
            <a:r>
              <a:rPr lang="en-US" altLang="zh-CN"/>
              <a:t>3</a:t>
            </a:r>
            <a:r>
              <a:rPr lang="zh-CN" altLang="en-US"/>
              <a:t>）</a:t>
            </a:r>
          </a:p>
        </p:txBody>
      </p:sp>
      <p:sp>
        <p:nvSpPr>
          <p:cNvPr id="83971" name="Rectangle 3"/>
          <p:cNvSpPr>
            <a:spLocks noGrp="1" noChangeArrowheads="1"/>
          </p:cNvSpPr>
          <p:nvPr>
            <p:ph type="body" idx="1"/>
          </p:nvPr>
        </p:nvSpPr>
        <p:spPr>
          <a:xfrm>
            <a:off x="658813" y="1392238"/>
            <a:ext cx="7772400" cy="4114800"/>
          </a:xfrm>
        </p:spPr>
        <p:txBody>
          <a:bodyPr/>
          <a:lstStyle/>
          <a:p>
            <a:pPr marL="609600" indent="-609600">
              <a:buClr>
                <a:schemeClr val="tx1"/>
              </a:buClr>
              <a:buSzPct val="100000"/>
              <a:buFontTx/>
              <a:buAutoNum type="circleNumDbPlain" startAt="5"/>
            </a:pPr>
            <a:r>
              <a:rPr lang="zh-CN" altLang="en-US" sz="2400" dirty="0"/>
              <a:t>利用网民对社交网站的信任</a:t>
            </a:r>
          </a:p>
          <a:p>
            <a:pPr marL="990600" lvl="1" indent="-533400">
              <a:buClr>
                <a:schemeClr val="tx1"/>
              </a:buClr>
              <a:buFont typeface="Wingdings" panose="05000000000000000000" pitchFamily="2" charset="2"/>
              <a:buChar char="Ø"/>
            </a:pPr>
            <a:r>
              <a:rPr lang="en-US" altLang="zh-CN" sz="2000" dirty="0" err="1"/>
              <a:t>Facebook</a:t>
            </a:r>
            <a:r>
              <a:rPr lang="zh-CN" altLang="en-US" sz="2000" dirty="0"/>
              <a:t>、</a:t>
            </a:r>
            <a:r>
              <a:rPr lang="en-US" altLang="zh-CN" sz="2000" dirty="0"/>
              <a:t>MySpace</a:t>
            </a:r>
            <a:r>
              <a:rPr lang="zh-CN" altLang="en-US" sz="2000" dirty="0"/>
              <a:t>和</a:t>
            </a:r>
            <a:r>
              <a:rPr lang="en-US" altLang="zh-CN" sz="2000" dirty="0"/>
              <a:t>LinkedIn</a:t>
            </a:r>
            <a:r>
              <a:rPr lang="zh-CN" altLang="en-US" sz="2000" dirty="0"/>
              <a:t>都是非常受欢迎的社交网站</a:t>
            </a:r>
            <a:r>
              <a:rPr lang="en-US" altLang="zh-CN" sz="2000" dirty="0"/>
              <a:t>.</a:t>
            </a:r>
            <a:r>
              <a:rPr lang="zh-CN" altLang="en-US" sz="2000" dirty="0"/>
              <a:t>很多人对这些网站十分信任，假冒这些网站给网民发邮件，如“本站正在进行维护</a:t>
            </a:r>
            <a:r>
              <a:rPr lang="en-US" altLang="zh-CN" sz="2000" dirty="0"/>
              <a:t>,</a:t>
            </a:r>
            <a:r>
              <a:rPr lang="zh-CN" altLang="en-US" sz="2000" dirty="0"/>
              <a:t>请在此输入信息以便升级之用 ”</a:t>
            </a:r>
          </a:p>
          <a:p>
            <a:pPr marL="609600" indent="-609600">
              <a:buClr>
                <a:schemeClr val="tx1"/>
              </a:buClr>
              <a:buSzPct val="100000"/>
              <a:buFontTx/>
              <a:buAutoNum type="circleNumDbPlain" startAt="5"/>
            </a:pPr>
            <a:r>
              <a:rPr lang="zh-CN" altLang="en-US" sz="2400" dirty="0"/>
              <a:t>输入错误捕获法</a:t>
            </a:r>
          </a:p>
          <a:p>
            <a:pPr marL="990600" lvl="1" indent="-533400">
              <a:buClr>
                <a:schemeClr val="tx1"/>
              </a:buClr>
              <a:buFont typeface="Wingdings" panose="05000000000000000000" pitchFamily="2" charset="2"/>
              <a:buChar char="Ø"/>
            </a:pPr>
            <a:r>
              <a:rPr lang="zh-CN" altLang="en-US" sz="2000" dirty="0"/>
              <a:t>利用人们在输入网址时的错误来实施攻击，如当你输入一个网址时</a:t>
            </a:r>
            <a:r>
              <a:rPr lang="en-US" altLang="zh-CN" sz="2000" dirty="0"/>
              <a:t>,</a:t>
            </a:r>
            <a:r>
              <a:rPr lang="zh-CN" altLang="en-US" sz="2000" dirty="0"/>
              <a:t>常常会敲错一两个字母</a:t>
            </a:r>
            <a:r>
              <a:rPr lang="en-US" altLang="zh-CN" sz="2000" dirty="0"/>
              <a:t>,</a:t>
            </a:r>
            <a:r>
              <a:rPr lang="zh-CN" altLang="en-US" sz="2000" dirty="0"/>
              <a:t>结果转眼间你就会被链接到其他网站上去</a:t>
            </a:r>
            <a:r>
              <a:rPr lang="en-US" altLang="zh-CN" sz="2000" dirty="0"/>
              <a:t>,</a:t>
            </a:r>
            <a:r>
              <a:rPr lang="zh-CN" altLang="en-US" sz="2000" dirty="0"/>
              <a:t>产生了意想不到的结果。攻击者研究透了各种常见的拼写错误</a:t>
            </a:r>
            <a:r>
              <a:rPr lang="en-US" altLang="zh-CN" sz="2000" dirty="0"/>
              <a:t>,</a:t>
            </a:r>
            <a:r>
              <a:rPr lang="zh-CN" altLang="en-US" sz="2000" dirty="0"/>
              <a:t>而他们的网站地址就常常使用这些可能拼错的字母来做域名。</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en-US" altLang="zh-CN"/>
              <a:t>Web</a:t>
            </a:r>
            <a:r>
              <a:rPr lang="zh-CN" altLang="en-US"/>
              <a:t>网站查询</a:t>
            </a:r>
          </a:p>
        </p:txBody>
      </p:sp>
      <p:sp>
        <p:nvSpPr>
          <p:cNvPr id="3" name="内容占位符 2"/>
          <p:cNvSpPr>
            <a:spLocks noGrp="1"/>
          </p:cNvSpPr>
          <p:nvPr>
            <p:ph idx="1"/>
          </p:nvPr>
        </p:nvSpPr>
        <p:spPr>
          <a:xfrm>
            <a:off x="658813" y="1287463"/>
            <a:ext cx="7772400" cy="4722812"/>
          </a:xfrm>
        </p:spPr>
        <p:txBody>
          <a:bodyPr/>
          <a:lstStyle/>
          <a:p>
            <a:r>
              <a:rPr lang="en-US" altLang="zh-CN" sz="2400" dirty="0"/>
              <a:t>Web</a:t>
            </a:r>
            <a:r>
              <a:rPr lang="zh-CN" altLang="en-US" sz="2400" dirty="0"/>
              <a:t>站点通常会包含其组织机构的详尽信息，比如组织结构、员工名单、日程安排等。有经验的攻击者一般会仔细浏览目标对象的</a:t>
            </a:r>
            <a:r>
              <a:rPr lang="en-US" altLang="zh-CN" sz="2400" dirty="0"/>
              <a:t>Web</a:t>
            </a:r>
            <a:r>
              <a:rPr lang="zh-CN" altLang="en-US" sz="2400" dirty="0"/>
              <a:t>站点，查找自己感兴趣的信息。</a:t>
            </a:r>
            <a:endParaRPr lang="en-US" altLang="zh-CN" sz="2400" dirty="0"/>
          </a:p>
          <a:p>
            <a:pPr lvl="1"/>
            <a:r>
              <a:rPr lang="zh-CN" altLang="en-US" sz="2400" dirty="0"/>
              <a:t>站点架构。</a:t>
            </a:r>
            <a:endParaRPr lang="en-US" altLang="zh-CN" sz="2400" dirty="0"/>
          </a:p>
          <a:p>
            <a:pPr lvl="1"/>
            <a:r>
              <a:rPr lang="zh-CN" altLang="en-US" sz="2400" dirty="0"/>
              <a:t>联系方式。企业员工的电话号码、邮箱地址、家庭住址等信息对于社会工程学非常有用。</a:t>
            </a:r>
            <a:endParaRPr lang="en-US" altLang="zh-CN" sz="2400" dirty="0"/>
          </a:p>
          <a:p>
            <a:pPr lvl="1"/>
            <a:r>
              <a:rPr lang="zh-CN" altLang="en-US" sz="2400" dirty="0"/>
              <a:t>招聘信息。招聘信息往往会暴露公司需要哪方面的人才。比如需要招聘一名</a:t>
            </a:r>
            <a:r>
              <a:rPr lang="en-US" altLang="zh-CN" sz="2400" dirty="0"/>
              <a:t>Oracle</a:t>
            </a:r>
            <a:r>
              <a:rPr lang="zh-CN" altLang="en-US" sz="2400" dirty="0"/>
              <a:t>数据库管理员，则说明公司内部运行的数据库肯定有</a:t>
            </a:r>
            <a:r>
              <a:rPr lang="en-US" altLang="zh-CN" sz="2400" dirty="0"/>
              <a:t>Oracle</a:t>
            </a:r>
            <a:r>
              <a:rPr lang="zh-CN" altLang="en-US" sz="2400" dirty="0"/>
              <a:t>数据库。</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r>
              <a:rPr lang="en-US" altLang="zh-CN"/>
              <a:t>Web</a:t>
            </a:r>
            <a:r>
              <a:rPr lang="zh-CN" altLang="en-US"/>
              <a:t>网站查询</a:t>
            </a:r>
          </a:p>
        </p:txBody>
      </p:sp>
      <p:sp>
        <p:nvSpPr>
          <p:cNvPr id="3" name="内容占位符 2"/>
          <p:cNvSpPr>
            <a:spLocks noGrp="1"/>
          </p:cNvSpPr>
          <p:nvPr>
            <p:ph idx="1"/>
          </p:nvPr>
        </p:nvSpPr>
        <p:spPr>
          <a:xfrm>
            <a:off x="620713" y="1325562"/>
            <a:ext cx="7772400" cy="4979987"/>
          </a:xfrm>
        </p:spPr>
        <p:txBody>
          <a:bodyPr/>
          <a:lstStyle/>
          <a:p>
            <a:r>
              <a:rPr lang="en-US" altLang="zh-CN" sz="2400" dirty="0"/>
              <a:t>Web</a:t>
            </a:r>
            <a:r>
              <a:rPr lang="zh-CN" altLang="en-US" sz="2400" dirty="0"/>
              <a:t>站点通常会包含其组织机构的详尽信息，比如组织结构、员工名单、日程安排等。有经验的攻击者一般会仔细浏览目标对象的</a:t>
            </a:r>
            <a:r>
              <a:rPr lang="en-US" altLang="zh-CN" sz="2400" dirty="0"/>
              <a:t>Web</a:t>
            </a:r>
            <a:r>
              <a:rPr lang="zh-CN" altLang="en-US" sz="2400" dirty="0"/>
              <a:t>站点，查找自己感兴趣的信息。</a:t>
            </a:r>
            <a:endParaRPr lang="en-US" altLang="zh-CN" sz="2400" dirty="0"/>
          </a:p>
          <a:p>
            <a:pPr lvl="1"/>
            <a:r>
              <a:rPr lang="zh-CN" altLang="en-US" sz="2400" dirty="0"/>
              <a:t>公司文化。大多数机构的</a:t>
            </a:r>
            <a:r>
              <a:rPr lang="en-US" altLang="zh-CN" sz="2400" dirty="0"/>
              <a:t>Web</a:t>
            </a:r>
            <a:r>
              <a:rPr lang="zh-CN" altLang="en-US" sz="2400" dirty="0"/>
              <a:t>站点常常会披露机构的组织结构、会议安排、重要公告、工作日程、工作地点、产品资料等等，这些都可以用来进行社会工程学攻击。</a:t>
            </a:r>
            <a:endParaRPr lang="en-US" altLang="zh-CN" sz="2400" dirty="0"/>
          </a:p>
          <a:p>
            <a:pPr lvl="1"/>
            <a:r>
              <a:rPr lang="zh-CN" altLang="en-US" sz="2400" dirty="0"/>
              <a:t>商业伙伴。可以了解公司的业务关系，对于公司的某些敏感信息很可能从其安全管理薄弱的合作伙伴那里取得。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en-US" altLang="zh-CN"/>
              <a:t>Web</a:t>
            </a:r>
            <a:r>
              <a:rPr lang="zh-CN" altLang="en-US"/>
              <a:t>网站查询</a:t>
            </a:r>
          </a:p>
        </p:txBody>
      </p:sp>
      <p:sp>
        <p:nvSpPr>
          <p:cNvPr id="3" name="内容占位符 2"/>
          <p:cNvSpPr>
            <a:spLocks noGrp="1"/>
          </p:cNvSpPr>
          <p:nvPr>
            <p:ph idx="1"/>
          </p:nvPr>
        </p:nvSpPr>
        <p:spPr>
          <a:xfrm>
            <a:off x="696913" y="1458913"/>
            <a:ext cx="7772400" cy="4114800"/>
          </a:xfrm>
        </p:spPr>
        <p:txBody>
          <a:bodyPr/>
          <a:lstStyle/>
          <a:p>
            <a:r>
              <a:rPr lang="en-US" altLang="zh-CN" sz="2800" dirty="0"/>
              <a:t>Web</a:t>
            </a:r>
            <a:r>
              <a:rPr lang="zh-CN" altLang="en-US" sz="2800" dirty="0"/>
              <a:t>站点通常会包含其组织机构的详尽信息，比如组织结构、员工名单、日程安排等。有经验的攻击者一般会仔细浏览目标对象的</a:t>
            </a:r>
            <a:r>
              <a:rPr lang="en-US" altLang="zh-CN" sz="2800" dirty="0"/>
              <a:t>Web</a:t>
            </a:r>
            <a:r>
              <a:rPr lang="zh-CN" altLang="en-US" sz="2800" dirty="0"/>
              <a:t>站点，查找自己感兴趣的信息。</a:t>
            </a:r>
            <a:endParaRPr lang="en-US" altLang="zh-CN" sz="2800" dirty="0"/>
          </a:p>
          <a:p>
            <a:pPr lvl="1"/>
            <a:r>
              <a:rPr lang="zh-CN" altLang="en-US" dirty="0">
                <a:solidFill>
                  <a:srgbClr val="FF0000"/>
                </a:solidFill>
              </a:rPr>
              <a:t>新闻信息</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r>
              <a:rPr lang="zh-CN" altLang="en-US"/>
              <a:t>情报来源</a:t>
            </a:r>
          </a:p>
        </p:txBody>
      </p:sp>
      <p:sp>
        <p:nvSpPr>
          <p:cNvPr id="92163" name="内容占位符 2"/>
          <p:cNvSpPr>
            <a:spLocks noGrp="1"/>
          </p:cNvSpPr>
          <p:nvPr>
            <p:ph idx="1"/>
          </p:nvPr>
        </p:nvSpPr>
        <p:spPr/>
        <p:txBody>
          <a:bodyPr/>
          <a:lstStyle/>
          <a:p>
            <a:r>
              <a:rPr lang="zh-CN" altLang="en-US"/>
              <a:t>地方政府网站新闻</a:t>
            </a:r>
            <a:endParaRPr lang="en-US" altLang="zh-CN"/>
          </a:p>
          <a:p>
            <a:pPr lvl="1"/>
            <a:r>
              <a:rPr lang="zh-CN" altLang="en-US"/>
              <a:t>部队领导参与地方活动，新闻标题泄露身份</a:t>
            </a:r>
            <a:endParaRPr lang="en-US" altLang="zh-CN"/>
          </a:p>
          <a:p>
            <a:pPr lvl="1"/>
            <a:r>
              <a:rPr lang="zh-CN" altLang="en-US"/>
              <a:t>根据同一地方不同时间出现的领导推断该单位领导层的变迁</a:t>
            </a:r>
          </a:p>
        </p:txBody>
      </p:sp>
      <p:pic>
        <p:nvPicPr>
          <p:cNvPr id="3074" name="Picture 2"/>
          <p:cNvPicPr>
            <a:picLocks noChangeAspect="1" noChangeArrowheads="1"/>
          </p:cNvPicPr>
          <p:nvPr/>
        </p:nvPicPr>
        <p:blipFill>
          <a:blip r:embed="rId2" cstate="print"/>
          <a:srcRect/>
          <a:stretch>
            <a:fillRect/>
          </a:stretch>
        </p:blipFill>
        <p:spPr bwMode="auto">
          <a:xfrm>
            <a:off x="0" y="1227138"/>
            <a:ext cx="8975725" cy="5257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4"/>
          <p:cNvSpPr>
            <a:spLocks noGrp="1" noChangeArrowheads="1"/>
          </p:cNvSpPr>
          <p:nvPr>
            <p:ph type="title"/>
          </p:nvPr>
        </p:nvSpPr>
        <p:spPr>
          <a:xfrm>
            <a:off x="1514475" y="2651125"/>
            <a:ext cx="5324475" cy="1143000"/>
          </a:xfrm>
          <a:noFill/>
        </p:spPr>
        <p:txBody>
          <a:bodyPr/>
          <a:lstStyle/>
          <a:p>
            <a:pPr eaLnBrk="1" hangingPunct="1"/>
            <a:r>
              <a:rPr lang="zh-CN" altLang="en-US" b="1" dirty="0">
                <a:solidFill>
                  <a:srgbClr val="FF0000"/>
                </a:solidFill>
              </a:rPr>
              <a:t>一、搜索引擎</a:t>
            </a:r>
            <a:endParaRPr lang="en-US" altLang="zh-CN" b="1" dirty="0">
              <a:solidFill>
                <a:srgbClr val="FF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zh-CN" altLang="en-US"/>
              <a:t>情报来源</a:t>
            </a:r>
          </a:p>
        </p:txBody>
      </p:sp>
      <p:sp>
        <p:nvSpPr>
          <p:cNvPr id="93187" name="内容占位符 2"/>
          <p:cNvSpPr>
            <a:spLocks noGrp="1"/>
          </p:cNvSpPr>
          <p:nvPr>
            <p:ph idx="1"/>
          </p:nvPr>
        </p:nvSpPr>
        <p:spPr/>
        <p:txBody>
          <a:bodyPr/>
          <a:lstStyle/>
          <a:p>
            <a:r>
              <a:rPr lang="zh-CN" altLang="en-US"/>
              <a:t>地方政府网站新闻：</a:t>
            </a:r>
            <a:endParaRPr lang="en-US" altLang="zh-CN"/>
          </a:p>
          <a:p>
            <a:pPr>
              <a:buFont typeface="Wingdings" panose="05000000000000000000" pitchFamily="2" charset="2"/>
              <a:buNone/>
            </a:pPr>
            <a:r>
              <a:rPr lang="en-US" altLang="zh-CN"/>
              <a:t>	</a:t>
            </a:r>
            <a:r>
              <a:rPr lang="zh-CN" altLang="en-US"/>
              <a:t>地方领导慰问走访部队，按时节规律出现</a:t>
            </a:r>
          </a:p>
        </p:txBody>
      </p:sp>
      <p:pic>
        <p:nvPicPr>
          <p:cNvPr id="5122" name="Picture 2"/>
          <p:cNvPicPr>
            <a:picLocks noChangeAspect="1" noChangeArrowheads="1"/>
          </p:cNvPicPr>
          <p:nvPr/>
        </p:nvPicPr>
        <p:blipFill>
          <a:blip r:embed="rId2" cstate="print"/>
          <a:srcRect/>
          <a:stretch>
            <a:fillRect/>
          </a:stretch>
        </p:blipFill>
        <p:spPr bwMode="auto">
          <a:xfrm>
            <a:off x="273050" y="1212850"/>
            <a:ext cx="8870950" cy="51673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r>
              <a:rPr lang="zh-CN" altLang="en-US"/>
              <a:t>情报来源</a:t>
            </a:r>
          </a:p>
        </p:txBody>
      </p:sp>
      <p:sp>
        <p:nvSpPr>
          <p:cNvPr id="94211" name="内容占位符 2"/>
          <p:cNvSpPr>
            <a:spLocks noGrp="1"/>
          </p:cNvSpPr>
          <p:nvPr>
            <p:ph idx="1"/>
          </p:nvPr>
        </p:nvSpPr>
        <p:spPr/>
        <p:txBody>
          <a:bodyPr/>
          <a:lstStyle/>
          <a:p>
            <a:r>
              <a:rPr lang="zh-CN" altLang="en-US"/>
              <a:t>地方高校发布新闻涵盖部队信息</a:t>
            </a:r>
          </a:p>
        </p:txBody>
      </p:sp>
      <p:pic>
        <p:nvPicPr>
          <p:cNvPr id="6146" name="Picture 2"/>
          <p:cNvPicPr>
            <a:picLocks noChangeAspect="1" noChangeArrowheads="1"/>
          </p:cNvPicPr>
          <p:nvPr/>
        </p:nvPicPr>
        <p:blipFill>
          <a:blip r:embed="rId2" cstate="print"/>
          <a:srcRect/>
          <a:stretch>
            <a:fillRect/>
          </a:stretch>
        </p:blipFill>
        <p:spPr bwMode="auto">
          <a:xfrm>
            <a:off x="0" y="2270125"/>
            <a:ext cx="9144000" cy="231775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0" y="1312863"/>
            <a:ext cx="9077325" cy="51673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7"/>
                                        </p:tgtEl>
                                        <p:attrNameLst>
                                          <p:attrName>style.visibility</p:attrName>
                                        </p:attrNameLst>
                                      </p:cBhvr>
                                      <p:to>
                                        <p:strVal val="visible"/>
                                      </p:to>
                                    </p:set>
                                    <p:anim calcmode="lin" valueType="num">
                                      <p:cBhvr additive="base">
                                        <p:cTn id="13" dur="500" fill="hold"/>
                                        <p:tgtEl>
                                          <p:spTgt spid="6147"/>
                                        </p:tgtEl>
                                        <p:attrNameLst>
                                          <p:attrName>ppt_x</p:attrName>
                                        </p:attrNameLst>
                                      </p:cBhvr>
                                      <p:tavLst>
                                        <p:tav tm="0">
                                          <p:val>
                                            <p:strVal val="#ppt_x"/>
                                          </p:val>
                                        </p:tav>
                                        <p:tav tm="100000">
                                          <p:val>
                                            <p:strVal val="#ppt_x"/>
                                          </p:val>
                                        </p:tav>
                                      </p:tavLst>
                                    </p:anim>
                                    <p:anim calcmode="lin" valueType="num">
                                      <p:cBhvr additive="base">
                                        <p:cTn id="14"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a:t>情报来源</a:t>
            </a:r>
          </a:p>
        </p:txBody>
      </p:sp>
      <p:sp>
        <p:nvSpPr>
          <p:cNvPr id="95235" name="内容占位符 2"/>
          <p:cNvSpPr>
            <a:spLocks noGrp="1"/>
          </p:cNvSpPr>
          <p:nvPr>
            <p:ph idx="1"/>
          </p:nvPr>
        </p:nvSpPr>
        <p:spPr/>
        <p:txBody>
          <a:bodyPr/>
          <a:lstStyle/>
          <a:p>
            <a:r>
              <a:rPr lang="zh-CN" altLang="en-US"/>
              <a:t>学术期刊：</a:t>
            </a:r>
            <a:endParaRPr lang="en-US" altLang="zh-CN"/>
          </a:p>
          <a:p>
            <a:pPr lvl="1"/>
            <a:r>
              <a:rPr lang="zh-CN" altLang="en-US"/>
              <a:t>通过署名单位番号</a:t>
            </a:r>
            <a:r>
              <a:rPr lang="en-US" altLang="zh-CN"/>
              <a:t>+</a:t>
            </a:r>
            <a:r>
              <a:rPr lang="zh-CN" altLang="en-US"/>
              <a:t>研究内容来推断该单位的研究内容和现状</a:t>
            </a:r>
          </a:p>
        </p:txBody>
      </p:sp>
      <p:pic>
        <p:nvPicPr>
          <p:cNvPr id="7170" name="Picture 2"/>
          <p:cNvPicPr>
            <a:picLocks noChangeAspect="1" noChangeArrowheads="1"/>
          </p:cNvPicPr>
          <p:nvPr/>
        </p:nvPicPr>
        <p:blipFill>
          <a:blip r:embed="rId2" cstate="print"/>
          <a:srcRect/>
          <a:stretch>
            <a:fillRect/>
          </a:stretch>
        </p:blipFill>
        <p:spPr bwMode="auto">
          <a:xfrm>
            <a:off x="0" y="1222375"/>
            <a:ext cx="9144000" cy="519430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0" y="2084388"/>
            <a:ext cx="9144000" cy="3733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170"/>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1"/>
                                        </p:tgtEl>
                                        <p:attrNameLst>
                                          <p:attrName>style.visibility</p:attrName>
                                        </p:attrNameLst>
                                      </p:cBhvr>
                                      <p:to>
                                        <p:strVal val="visible"/>
                                      </p:to>
                                    </p:set>
                                    <p:anim calcmode="lin" valueType="num">
                                      <p:cBhvr additive="base">
                                        <p:cTn id="13" dur="500" fill="hold"/>
                                        <p:tgtEl>
                                          <p:spTgt spid="7171"/>
                                        </p:tgtEl>
                                        <p:attrNameLst>
                                          <p:attrName>ppt_x</p:attrName>
                                        </p:attrNameLst>
                                      </p:cBhvr>
                                      <p:tavLst>
                                        <p:tav tm="0">
                                          <p:val>
                                            <p:strVal val="#ppt_x"/>
                                          </p:val>
                                        </p:tav>
                                        <p:tav tm="100000">
                                          <p:val>
                                            <p:strVal val="#ppt_x"/>
                                          </p:val>
                                        </p:tav>
                                      </p:tavLst>
                                    </p:anim>
                                    <p:anim calcmode="lin" valueType="num">
                                      <p:cBhvr additive="base">
                                        <p:cTn id="14"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2"/>
          <p:cNvSpPr>
            <a:spLocks noGrp="1" noChangeArrowheads="1"/>
          </p:cNvSpPr>
          <p:nvPr>
            <p:ph type="title"/>
          </p:nvPr>
        </p:nvSpPr>
        <p:spPr/>
        <p:txBody>
          <a:bodyPr/>
          <a:lstStyle/>
          <a:p>
            <a:pPr eaLnBrk="1" hangingPunct="1"/>
            <a:r>
              <a:rPr lang="zh-CN" altLang="en-US"/>
              <a:t>其它非技术侦察手段</a:t>
            </a:r>
            <a:endParaRPr lang="en-US" altLang="zh-CN"/>
          </a:p>
        </p:txBody>
      </p:sp>
      <p:sp>
        <p:nvSpPr>
          <p:cNvPr id="440323" name="Rectangle 3"/>
          <p:cNvSpPr>
            <a:spLocks noGrp="1" noChangeArrowheads="1"/>
          </p:cNvSpPr>
          <p:nvPr>
            <p:ph type="body" idx="1"/>
          </p:nvPr>
        </p:nvSpPr>
        <p:spPr>
          <a:xfrm>
            <a:off x="668338" y="1420813"/>
            <a:ext cx="7772400" cy="4114800"/>
          </a:xfrm>
        </p:spPr>
        <p:txBody>
          <a:bodyPr/>
          <a:lstStyle/>
          <a:p>
            <a:pPr eaLnBrk="1" hangingPunct="1"/>
            <a:r>
              <a:rPr lang="zh-CN" altLang="en-US" sz="2800" dirty="0">
                <a:solidFill>
                  <a:srgbClr val="0000FF"/>
                </a:solidFill>
              </a:rPr>
              <a:t>直接混进组织内部</a:t>
            </a:r>
            <a:r>
              <a:rPr lang="zh-CN" altLang="en-US" sz="2800" dirty="0"/>
              <a:t>：直接混入组织内部，获取与目标公司相关的敏感信息或放置恶意软件，或者窃走</a:t>
            </a:r>
            <a:r>
              <a:rPr lang="en-US" altLang="zh-CN" sz="2800" dirty="0"/>
              <a:t>U</a:t>
            </a:r>
            <a:r>
              <a:rPr lang="zh-CN" altLang="en-US" sz="2800" dirty="0"/>
              <a:t>盘、硬盘甚至是整台存放敏感数据的计算机。</a:t>
            </a:r>
          </a:p>
          <a:p>
            <a:pPr eaLnBrk="1" hangingPunct="1"/>
            <a:r>
              <a:rPr lang="zh-CN" altLang="en-US" sz="2800" dirty="0">
                <a:solidFill>
                  <a:srgbClr val="0000FF"/>
                </a:solidFill>
              </a:rPr>
              <a:t>垃圾搜寻</a:t>
            </a:r>
            <a:r>
              <a:rPr lang="zh-CN" altLang="en-US" sz="2800" dirty="0"/>
              <a:t>：即在一个组织的垃圾桶里仔细搜寻、查找敏感信息。包括寻找包含敏感数据的废纸、</a:t>
            </a:r>
            <a:r>
              <a:rPr lang="en-US" altLang="zh-CN" sz="2800" dirty="0"/>
              <a:t>CD/DVD</a:t>
            </a:r>
            <a:r>
              <a:rPr lang="zh-CN" altLang="en-US" sz="2800" dirty="0"/>
              <a:t>、软盘</a:t>
            </a:r>
            <a:r>
              <a:rPr lang="en-US" altLang="zh-CN" sz="2800" dirty="0"/>
              <a:t>/</a:t>
            </a:r>
            <a:r>
              <a:rPr lang="zh-CN" altLang="en-US" sz="2800" dirty="0"/>
              <a:t>硬盘等。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anim calcmode="lin" valueType="num">
                                      <p:cBhvr additive="base">
                                        <p:cTn id="7" dur="500" fill="hold"/>
                                        <p:tgtEl>
                                          <p:spTgt spid="4403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403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0323">
                                            <p:txEl>
                                              <p:pRg st="1" end="1"/>
                                            </p:txEl>
                                          </p:spTgt>
                                        </p:tgtEl>
                                        <p:attrNameLst>
                                          <p:attrName>style.visibility</p:attrName>
                                        </p:attrNameLst>
                                      </p:cBhvr>
                                      <p:to>
                                        <p:strVal val="visible"/>
                                      </p:to>
                                    </p:set>
                                    <p:anim calcmode="lin" valueType="num">
                                      <p:cBhvr additive="base">
                                        <p:cTn id="13" dur="500" fill="hold"/>
                                        <p:tgtEl>
                                          <p:spTgt spid="4403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032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p:txBody>
          <a:bodyPr/>
          <a:lstStyle/>
          <a:p>
            <a:pPr eaLnBrk="1" hangingPunct="1"/>
            <a:r>
              <a:rPr lang="zh-CN" altLang="en-US"/>
              <a:t>小 结</a:t>
            </a:r>
          </a:p>
        </p:txBody>
      </p:sp>
      <p:sp>
        <p:nvSpPr>
          <p:cNvPr id="419845" name="Rectangle 5"/>
          <p:cNvSpPr>
            <a:spLocks noChangeArrowheads="1"/>
          </p:cNvSpPr>
          <p:nvPr/>
        </p:nvSpPr>
        <p:spPr bwMode="auto">
          <a:xfrm>
            <a:off x="107950" y="3213100"/>
            <a:ext cx="1727200" cy="647700"/>
          </a:xfrm>
          <a:prstGeom prst="rect">
            <a:avLst/>
          </a:prstGeom>
          <a:solidFill>
            <a:srgbClr val="CCFFCC"/>
          </a:solidFill>
          <a:ln w="9525">
            <a:solidFill>
              <a:srgbClr val="000000"/>
            </a:solidFill>
            <a:miter lim="800000"/>
          </a:ln>
          <a:effectLst>
            <a:outerShdw dist="35921" dir="2700000" algn="ctr" rotWithShape="0">
              <a:schemeClr val="bg2"/>
            </a:outerShdw>
          </a:effectLst>
        </p:spPr>
        <p:txBody>
          <a:bodyPr wrap="none" anchor="ctr"/>
          <a:lstStyle/>
          <a:p>
            <a:pPr algn="ctr">
              <a:defRPr/>
            </a:pPr>
            <a:r>
              <a:rPr lang="zh-CN" altLang="en-US" b="1">
                <a:solidFill>
                  <a:srgbClr val="000000"/>
                </a:solidFill>
                <a:latin typeface="Times New Roman" panose="02020603050405020304" pitchFamily="18" charset="0"/>
              </a:rPr>
              <a:t>注册机构查询  </a:t>
            </a:r>
          </a:p>
        </p:txBody>
      </p:sp>
      <p:sp>
        <p:nvSpPr>
          <p:cNvPr id="419846" name="Rectangle 6"/>
          <p:cNvSpPr>
            <a:spLocks noChangeArrowheads="1"/>
          </p:cNvSpPr>
          <p:nvPr/>
        </p:nvSpPr>
        <p:spPr bwMode="auto">
          <a:xfrm>
            <a:off x="2627313" y="3213100"/>
            <a:ext cx="1584325" cy="647700"/>
          </a:xfrm>
          <a:prstGeom prst="rect">
            <a:avLst/>
          </a:prstGeom>
          <a:solidFill>
            <a:srgbClr val="CCFFCC"/>
          </a:solidFill>
          <a:ln w="9525">
            <a:solidFill>
              <a:srgbClr val="000000"/>
            </a:solidFill>
            <a:miter lim="800000"/>
          </a:ln>
          <a:effectLst>
            <a:outerShdw dist="35921" dir="2700000" algn="ctr" rotWithShape="0">
              <a:schemeClr val="bg2"/>
            </a:outerShdw>
          </a:effectLst>
        </p:spPr>
        <p:txBody>
          <a:bodyPr wrap="none" anchor="ctr"/>
          <a:lstStyle/>
          <a:p>
            <a:pPr algn="ctr">
              <a:defRPr/>
            </a:pPr>
            <a:r>
              <a:rPr lang="zh-CN" altLang="en-US" b="1">
                <a:solidFill>
                  <a:srgbClr val="000000"/>
                </a:solidFill>
                <a:latin typeface="Times New Roman" panose="02020603050405020304" pitchFamily="18" charset="0"/>
              </a:rPr>
              <a:t>注册资料查询 </a:t>
            </a:r>
          </a:p>
        </p:txBody>
      </p:sp>
      <p:sp>
        <p:nvSpPr>
          <p:cNvPr id="419847" name="Rectangle 7"/>
          <p:cNvSpPr>
            <a:spLocks noChangeArrowheads="1"/>
          </p:cNvSpPr>
          <p:nvPr/>
        </p:nvSpPr>
        <p:spPr bwMode="auto">
          <a:xfrm>
            <a:off x="4859338" y="1916113"/>
            <a:ext cx="1441450" cy="647700"/>
          </a:xfrm>
          <a:prstGeom prst="rect">
            <a:avLst/>
          </a:prstGeom>
          <a:solidFill>
            <a:srgbClr val="CCFFCC"/>
          </a:solidFill>
          <a:ln w="9525">
            <a:solidFill>
              <a:srgbClr val="000000"/>
            </a:solidFill>
            <a:miter lim="800000"/>
          </a:ln>
          <a:effectLst>
            <a:outerShdw dist="35921" dir="2700000" algn="ctr" rotWithShape="0">
              <a:schemeClr val="bg2"/>
            </a:outerShdw>
          </a:effectLst>
        </p:spPr>
        <p:txBody>
          <a:bodyPr wrap="none" anchor="ctr"/>
          <a:lstStyle/>
          <a:p>
            <a:pPr algn="ctr">
              <a:defRPr/>
            </a:pPr>
            <a:r>
              <a:rPr lang="zh-CN" altLang="en-US" b="1">
                <a:solidFill>
                  <a:srgbClr val="000000"/>
                </a:solidFill>
                <a:latin typeface="Times New Roman" panose="02020603050405020304" pitchFamily="18" charset="0"/>
              </a:rPr>
              <a:t>社会工程学</a:t>
            </a:r>
            <a:r>
              <a:rPr lang="en-US" altLang="zh-CN" b="1">
                <a:solidFill>
                  <a:srgbClr val="000000"/>
                </a:solidFill>
                <a:latin typeface="Times New Roman" panose="02020603050405020304" pitchFamily="18" charset="0"/>
              </a:rPr>
              <a:t> </a:t>
            </a:r>
          </a:p>
        </p:txBody>
      </p:sp>
      <p:sp>
        <p:nvSpPr>
          <p:cNvPr id="419848" name="Rectangle 8"/>
          <p:cNvSpPr>
            <a:spLocks noChangeArrowheads="1"/>
          </p:cNvSpPr>
          <p:nvPr/>
        </p:nvSpPr>
        <p:spPr bwMode="auto">
          <a:xfrm>
            <a:off x="4860925" y="3213100"/>
            <a:ext cx="1439863" cy="647700"/>
          </a:xfrm>
          <a:prstGeom prst="rect">
            <a:avLst/>
          </a:prstGeom>
          <a:solidFill>
            <a:srgbClr val="CCFFCC"/>
          </a:solidFill>
          <a:ln w="9525">
            <a:solidFill>
              <a:srgbClr val="000000"/>
            </a:solidFill>
            <a:miter lim="800000"/>
          </a:ln>
          <a:effectLst>
            <a:outerShdw dist="35921" dir="2700000" algn="ctr" rotWithShape="0">
              <a:schemeClr val="bg2"/>
            </a:outerShdw>
          </a:effectLst>
        </p:spPr>
        <p:txBody>
          <a:bodyPr wrap="none" anchor="ctr"/>
          <a:lstStyle/>
          <a:p>
            <a:pPr algn="ctr">
              <a:defRPr/>
            </a:pPr>
            <a:r>
              <a:rPr lang="en-US" altLang="zh-CN" b="1">
                <a:solidFill>
                  <a:srgbClr val="000000"/>
                </a:solidFill>
                <a:latin typeface="Times New Roman" panose="02020603050405020304" pitchFamily="18" charset="0"/>
              </a:rPr>
              <a:t>DNS</a:t>
            </a:r>
            <a:r>
              <a:rPr lang="zh-CN" altLang="en-US" b="1">
                <a:solidFill>
                  <a:srgbClr val="000000"/>
                </a:solidFill>
                <a:latin typeface="Times New Roman" panose="02020603050405020304" pitchFamily="18" charset="0"/>
              </a:rPr>
              <a:t>查询 </a:t>
            </a:r>
            <a:endParaRPr lang="en-US" altLang="zh-CN" b="1">
              <a:solidFill>
                <a:srgbClr val="000000"/>
              </a:solidFill>
              <a:latin typeface="Times New Roman" panose="02020603050405020304" pitchFamily="18" charset="0"/>
            </a:endParaRPr>
          </a:p>
        </p:txBody>
      </p:sp>
      <p:sp>
        <p:nvSpPr>
          <p:cNvPr id="419849" name="Rectangle 9"/>
          <p:cNvSpPr>
            <a:spLocks noChangeArrowheads="1"/>
          </p:cNvSpPr>
          <p:nvPr/>
        </p:nvSpPr>
        <p:spPr bwMode="auto">
          <a:xfrm>
            <a:off x="4859338" y="4365625"/>
            <a:ext cx="1441450" cy="647700"/>
          </a:xfrm>
          <a:prstGeom prst="rect">
            <a:avLst/>
          </a:prstGeom>
          <a:solidFill>
            <a:srgbClr val="CCFFCC"/>
          </a:solidFill>
          <a:ln w="9525">
            <a:solidFill>
              <a:srgbClr val="000000"/>
            </a:solidFill>
            <a:miter lim="800000"/>
          </a:ln>
          <a:effectLst>
            <a:outerShdw dist="35921" dir="2700000" algn="ctr" rotWithShape="0">
              <a:schemeClr val="bg2"/>
            </a:outerShdw>
          </a:effectLst>
        </p:spPr>
        <p:txBody>
          <a:bodyPr wrap="none" anchor="ctr"/>
          <a:lstStyle/>
          <a:p>
            <a:pPr algn="ctr">
              <a:defRPr/>
            </a:pPr>
            <a:r>
              <a:rPr lang="zh-CN" altLang="en-US" b="1">
                <a:solidFill>
                  <a:srgbClr val="000000"/>
                </a:solidFill>
                <a:latin typeface="Times New Roman" panose="02020603050405020304" pitchFamily="18" charset="0"/>
              </a:rPr>
              <a:t>垃圾收集</a:t>
            </a:r>
            <a:r>
              <a:rPr lang="en-US" altLang="zh-CN" b="1">
                <a:solidFill>
                  <a:srgbClr val="000000"/>
                </a:solidFill>
                <a:latin typeface="Times New Roman" panose="02020603050405020304" pitchFamily="18" charset="0"/>
              </a:rPr>
              <a:t> </a:t>
            </a:r>
          </a:p>
        </p:txBody>
      </p:sp>
      <p:sp>
        <p:nvSpPr>
          <p:cNvPr id="419868" name="AutoShape 28"/>
          <p:cNvSpPr>
            <a:spLocks noChangeArrowheads="1"/>
          </p:cNvSpPr>
          <p:nvPr/>
        </p:nvSpPr>
        <p:spPr bwMode="auto">
          <a:xfrm>
            <a:off x="561975" y="1773238"/>
            <a:ext cx="1778000" cy="1000125"/>
          </a:xfrm>
          <a:prstGeom prst="wedgeRectCallout">
            <a:avLst>
              <a:gd name="adj1" fmla="val -25625"/>
              <a:gd name="adj2" fmla="val 89681"/>
            </a:avLst>
          </a:prstGeom>
          <a:solidFill>
            <a:srgbClr val="99CCFF">
              <a:alpha val="50195"/>
            </a:srgbClr>
          </a:solidFill>
          <a:ln w="9525">
            <a:solidFill>
              <a:schemeClr val="tx1"/>
            </a:solidFill>
            <a:miter lim="800000"/>
          </a:ln>
        </p:spPr>
        <p:txBody>
          <a:bodyPr lIns="73025" tIns="36512" rIns="73025" bIns="36512" anchor="ctr" anchorCtr="1"/>
          <a:lstStyle/>
          <a:p>
            <a:pPr eaLnBrk="0" hangingPunct="0"/>
            <a:r>
              <a:rPr lang="zh-CN" altLang="en-US" b="1">
                <a:solidFill>
                  <a:srgbClr val="0000FF"/>
                </a:solidFill>
                <a:ea typeface="宋体" panose="02010600030101010101" pitchFamily="2" charset="-122"/>
              </a:rPr>
              <a:t>查询目标系统在</a:t>
            </a:r>
            <a:r>
              <a:rPr lang="en-US" altLang="zh-CN" b="1">
                <a:solidFill>
                  <a:srgbClr val="0000FF"/>
                </a:solidFill>
                <a:ea typeface="宋体" panose="02010600030101010101" pitchFamily="2" charset="-122"/>
              </a:rPr>
              <a:t>Internet</a:t>
            </a:r>
            <a:r>
              <a:rPr lang="zh-CN" altLang="en-US" b="1">
                <a:solidFill>
                  <a:srgbClr val="0000FF"/>
                </a:solidFill>
                <a:ea typeface="宋体" panose="02010600030101010101" pitchFamily="2" charset="-122"/>
              </a:rPr>
              <a:t>上的注册机构地址</a:t>
            </a:r>
          </a:p>
        </p:txBody>
      </p:sp>
      <p:sp>
        <p:nvSpPr>
          <p:cNvPr id="419872" name="AutoShape 32"/>
          <p:cNvSpPr>
            <a:spLocks noChangeArrowheads="1"/>
          </p:cNvSpPr>
          <p:nvPr/>
        </p:nvSpPr>
        <p:spPr bwMode="auto">
          <a:xfrm>
            <a:off x="2339975" y="4581525"/>
            <a:ext cx="2305050" cy="1584325"/>
          </a:xfrm>
          <a:prstGeom prst="wedgeRectCallout">
            <a:avLst>
              <a:gd name="adj1" fmla="val -13019"/>
              <a:gd name="adj2" fmla="val -95792"/>
            </a:avLst>
          </a:prstGeom>
          <a:solidFill>
            <a:srgbClr val="99CCFF">
              <a:alpha val="50195"/>
            </a:srgbClr>
          </a:solidFill>
          <a:ln w="9525">
            <a:solidFill>
              <a:schemeClr val="tx1"/>
            </a:solidFill>
            <a:miter lim="800000"/>
          </a:ln>
        </p:spPr>
        <p:txBody>
          <a:bodyPr lIns="73025" tIns="36512" rIns="73025" bIns="36512" anchor="ctr"/>
          <a:lstStyle/>
          <a:p>
            <a:pPr eaLnBrk="0" hangingPunct="0"/>
            <a:r>
              <a:rPr lang="zh-CN" altLang="en-US" b="1">
                <a:solidFill>
                  <a:srgbClr val="0000FF"/>
                </a:solidFill>
                <a:ea typeface="宋体" panose="02010600030101010101" pitchFamily="2" charset="-122"/>
              </a:rPr>
              <a:t>在注册机构的</a:t>
            </a:r>
            <a:r>
              <a:rPr lang="en-US" altLang="zh-CN" b="1">
                <a:solidFill>
                  <a:srgbClr val="0000FF"/>
                </a:solidFill>
                <a:ea typeface="宋体" panose="02010600030101010101" pitchFamily="2" charset="-122"/>
              </a:rPr>
              <a:t>whois</a:t>
            </a:r>
            <a:r>
              <a:rPr lang="zh-CN" altLang="en-US" b="1">
                <a:solidFill>
                  <a:srgbClr val="0000FF"/>
                </a:solidFill>
                <a:ea typeface="宋体" panose="02010600030101010101" pitchFamily="2" charset="-122"/>
              </a:rPr>
              <a:t>库中查询目标系统的详细注册信息</a:t>
            </a:r>
            <a:r>
              <a:rPr lang="en-US" altLang="zh-CN" b="1">
                <a:solidFill>
                  <a:srgbClr val="0000FF"/>
                </a:solidFill>
                <a:ea typeface="宋体" panose="02010600030101010101" pitchFamily="2" charset="-122"/>
              </a:rPr>
              <a:t>: </a:t>
            </a:r>
            <a:r>
              <a:rPr lang="zh-CN" altLang="en-US" b="1">
                <a:solidFill>
                  <a:srgbClr val="0000FF"/>
                </a:solidFill>
                <a:ea typeface="宋体" panose="02010600030101010101" pitchFamily="2" charset="-122"/>
              </a:rPr>
              <a:t>联系人、域名服务器、</a:t>
            </a:r>
            <a:r>
              <a:rPr lang="en-US" altLang="zh-CN" b="1">
                <a:solidFill>
                  <a:srgbClr val="0000FF"/>
                </a:solidFill>
                <a:ea typeface="宋体" panose="02010600030101010101" pitchFamily="2" charset="-122"/>
              </a:rPr>
              <a:t>IP</a:t>
            </a:r>
            <a:r>
              <a:rPr lang="zh-CN" altLang="en-US" b="1">
                <a:solidFill>
                  <a:srgbClr val="0000FF"/>
                </a:solidFill>
                <a:ea typeface="宋体" panose="02010600030101010101" pitchFamily="2" charset="-122"/>
              </a:rPr>
              <a:t>地址段等</a:t>
            </a:r>
          </a:p>
        </p:txBody>
      </p:sp>
      <p:sp>
        <p:nvSpPr>
          <p:cNvPr id="419876" name="Rectangle 36"/>
          <p:cNvSpPr>
            <a:spLocks noChangeArrowheads="1"/>
          </p:cNvSpPr>
          <p:nvPr/>
        </p:nvSpPr>
        <p:spPr bwMode="auto">
          <a:xfrm>
            <a:off x="7092950" y="3213100"/>
            <a:ext cx="1582738" cy="647700"/>
          </a:xfrm>
          <a:prstGeom prst="rect">
            <a:avLst/>
          </a:prstGeom>
          <a:solidFill>
            <a:srgbClr val="CCFFCC"/>
          </a:solidFill>
          <a:ln w="9525">
            <a:solidFill>
              <a:srgbClr val="000000"/>
            </a:solidFill>
            <a:miter lim="800000"/>
          </a:ln>
          <a:effectLst>
            <a:outerShdw dist="35921" dir="2700000" algn="ctr" rotWithShape="0">
              <a:schemeClr val="bg2"/>
            </a:outerShdw>
          </a:effectLst>
        </p:spPr>
        <p:txBody>
          <a:bodyPr wrap="none" anchor="ctr"/>
          <a:lstStyle/>
          <a:p>
            <a:pPr algn="ctr">
              <a:defRPr/>
            </a:pPr>
            <a:r>
              <a:rPr lang="zh-CN" altLang="en-US" b="1">
                <a:solidFill>
                  <a:srgbClr val="000000"/>
                </a:solidFill>
                <a:latin typeface="Times New Roman" panose="02020603050405020304" pitchFamily="18" charset="0"/>
              </a:rPr>
              <a:t>拓扑分析 </a:t>
            </a:r>
            <a:r>
              <a:rPr lang="en-US" altLang="zh-CN" b="1">
                <a:solidFill>
                  <a:srgbClr val="000000"/>
                </a:solidFill>
                <a:latin typeface="Times New Roman" panose="02020603050405020304" pitchFamily="18" charset="0"/>
              </a:rPr>
              <a:t> </a:t>
            </a:r>
          </a:p>
        </p:txBody>
      </p:sp>
      <p:cxnSp>
        <p:nvCxnSpPr>
          <p:cNvPr id="419878" name="AutoShape 38"/>
          <p:cNvCxnSpPr>
            <a:cxnSpLocks noChangeShapeType="1"/>
            <a:stCxn id="419845" idx="3"/>
            <a:endCxn id="419846" idx="1"/>
          </p:cNvCxnSpPr>
          <p:nvPr/>
        </p:nvCxnSpPr>
        <p:spPr bwMode="auto">
          <a:xfrm>
            <a:off x="1835150" y="3536950"/>
            <a:ext cx="792163" cy="0"/>
          </a:xfrm>
          <a:prstGeom prst="straightConnector1">
            <a:avLst/>
          </a:prstGeom>
          <a:noFill/>
          <a:ln w="22225">
            <a:solidFill>
              <a:srgbClr val="000000"/>
            </a:solidFill>
            <a:round/>
            <a:tailEnd type="triangle" w="med" len="med"/>
          </a:ln>
        </p:spPr>
      </p:cxnSp>
      <p:cxnSp>
        <p:nvCxnSpPr>
          <p:cNvPr id="419879" name="AutoShape 39"/>
          <p:cNvCxnSpPr>
            <a:cxnSpLocks noChangeShapeType="1"/>
            <a:stCxn id="419846" idx="3"/>
            <a:endCxn id="419848" idx="1"/>
          </p:cNvCxnSpPr>
          <p:nvPr/>
        </p:nvCxnSpPr>
        <p:spPr bwMode="auto">
          <a:xfrm>
            <a:off x="4211638" y="3536950"/>
            <a:ext cx="649287" cy="0"/>
          </a:xfrm>
          <a:prstGeom prst="straightConnector1">
            <a:avLst/>
          </a:prstGeom>
          <a:noFill/>
          <a:ln w="22225">
            <a:solidFill>
              <a:srgbClr val="000000"/>
            </a:solidFill>
            <a:round/>
            <a:tailEnd type="triangle" w="med" len="med"/>
          </a:ln>
        </p:spPr>
      </p:cxnSp>
      <p:cxnSp>
        <p:nvCxnSpPr>
          <p:cNvPr id="419880" name="AutoShape 40"/>
          <p:cNvCxnSpPr>
            <a:cxnSpLocks noChangeShapeType="1"/>
            <a:stCxn id="419846" idx="3"/>
            <a:endCxn id="419847" idx="1"/>
          </p:cNvCxnSpPr>
          <p:nvPr/>
        </p:nvCxnSpPr>
        <p:spPr bwMode="auto">
          <a:xfrm flipV="1">
            <a:off x="4211638" y="2239963"/>
            <a:ext cx="647700" cy="1296987"/>
          </a:xfrm>
          <a:prstGeom prst="straightConnector1">
            <a:avLst/>
          </a:prstGeom>
          <a:noFill/>
          <a:ln w="22225">
            <a:solidFill>
              <a:srgbClr val="000000"/>
            </a:solidFill>
            <a:round/>
            <a:tailEnd type="triangle" w="med" len="med"/>
          </a:ln>
        </p:spPr>
      </p:cxnSp>
      <p:cxnSp>
        <p:nvCxnSpPr>
          <p:cNvPr id="419881" name="AutoShape 41"/>
          <p:cNvCxnSpPr>
            <a:cxnSpLocks noChangeShapeType="1"/>
            <a:stCxn id="419846" idx="3"/>
            <a:endCxn id="419849" idx="1"/>
          </p:cNvCxnSpPr>
          <p:nvPr/>
        </p:nvCxnSpPr>
        <p:spPr bwMode="auto">
          <a:xfrm>
            <a:off x="4211638" y="3536950"/>
            <a:ext cx="647700" cy="1152525"/>
          </a:xfrm>
          <a:prstGeom prst="straightConnector1">
            <a:avLst/>
          </a:prstGeom>
          <a:noFill/>
          <a:ln w="22225">
            <a:solidFill>
              <a:srgbClr val="000000"/>
            </a:solidFill>
            <a:round/>
            <a:tailEnd type="triangle" w="med" len="med"/>
          </a:ln>
        </p:spPr>
      </p:cxnSp>
      <p:sp>
        <p:nvSpPr>
          <p:cNvPr id="419882" name="Text Box 42"/>
          <p:cNvSpPr txBox="1">
            <a:spLocks noChangeArrowheads="1"/>
          </p:cNvSpPr>
          <p:nvPr/>
        </p:nvSpPr>
        <p:spPr bwMode="auto">
          <a:xfrm>
            <a:off x="4859338" y="5157788"/>
            <a:ext cx="692150" cy="396875"/>
          </a:xfrm>
          <a:prstGeom prst="rect">
            <a:avLst/>
          </a:prstGeom>
          <a:noFill/>
          <a:ln w="22225">
            <a:noFill/>
            <a:miter lim="800000"/>
          </a:ln>
        </p:spPr>
        <p:txBody>
          <a:bodyPr wrap="none">
            <a:spAutoFit/>
          </a:bodyPr>
          <a:lstStyle/>
          <a:p>
            <a:r>
              <a:rPr lang="en-US" altLang="zh-CN" sz="2000" b="1">
                <a:solidFill>
                  <a:srgbClr val="000000"/>
                </a:solidFill>
                <a:ea typeface="宋体" panose="02010600030101010101" pitchFamily="2" charset="-122"/>
              </a:rPr>
              <a:t>……</a:t>
            </a:r>
          </a:p>
        </p:txBody>
      </p:sp>
      <p:cxnSp>
        <p:nvCxnSpPr>
          <p:cNvPr id="419883" name="AutoShape 43"/>
          <p:cNvCxnSpPr>
            <a:cxnSpLocks noChangeShapeType="1"/>
            <a:stCxn id="419848" idx="3"/>
            <a:endCxn id="419876" idx="1"/>
          </p:cNvCxnSpPr>
          <p:nvPr/>
        </p:nvCxnSpPr>
        <p:spPr bwMode="auto">
          <a:xfrm>
            <a:off x="6300788" y="3536950"/>
            <a:ext cx="792162" cy="0"/>
          </a:xfrm>
          <a:prstGeom prst="straightConnector1">
            <a:avLst/>
          </a:prstGeom>
          <a:noFill/>
          <a:ln w="22225">
            <a:solidFill>
              <a:srgbClr val="000000"/>
            </a:solidFill>
            <a:round/>
            <a:tailEnd type="triangle" w="med" len="med"/>
          </a:ln>
        </p:spPr>
      </p:cxnSp>
      <p:sp>
        <p:nvSpPr>
          <p:cNvPr id="419884" name="AutoShape 44"/>
          <p:cNvSpPr>
            <a:spLocks noChangeArrowheads="1"/>
          </p:cNvSpPr>
          <p:nvPr/>
        </p:nvSpPr>
        <p:spPr bwMode="auto">
          <a:xfrm>
            <a:off x="2843213" y="989013"/>
            <a:ext cx="2016125" cy="927100"/>
          </a:xfrm>
          <a:prstGeom prst="wedgeRectCallout">
            <a:avLst>
              <a:gd name="adj1" fmla="val 45199"/>
              <a:gd name="adj2" fmla="val 81505"/>
            </a:avLst>
          </a:prstGeom>
          <a:solidFill>
            <a:srgbClr val="99CCFF">
              <a:alpha val="50195"/>
            </a:srgbClr>
          </a:solidFill>
          <a:ln w="9525">
            <a:solidFill>
              <a:schemeClr val="tx1"/>
            </a:solidFill>
            <a:miter lim="800000"/>
          </a:ln>
        </p:spPr>
        <p:txBody>
          <a:bodyPr lIns="73025" tIns="36512" rIns="73025" bIns="36512" anchor="ctr" anchorCtr="1"/>
          <a:lstStyle/>
          <a:p>
            <a:pPr algn="ctr" eaLnBrk="0" hangingPunct="0"/>
            <a:r>
              <a:rPr lang="zh-CN" altLang="en-US" b="1">
                <a:solidFill>
                  <a:srgbClr val="0000FF"/>
                </a:solidFill>
                <a:ea typeface="宋体" panose="02010600030101010101" pitchFamily="2" charset="-122"/>
              </a:rPr>
              <a:t>利用注册资料中的电话号码、邮件地址等一切可用信息</a:t>
            </a:r>
          </a:p>
        </p:txBody>
      </p:sp>
      <p:sp>
        <p:nvSpPr>
          <p:cNvPr id="419885" name="AutoShape 45"/>
          <p:cNvSpPr>
            <a:spLocks noChangeArrowheads="1"/>
          </p:cNvSpPr>
          <p:nvPr/>
        </p:nvSpPr>
        <p:spPr bwMode="auto">
          <a:xfrm>
            <a:off x="6659563" y="2068513"/>
            <a:ext cx="1584325" cy="1000125"/>
          </a:xfrm>
          <a:prstGeom prst="wedgeRectCallout">
            <a:avLst>
              <a:gd name="adj1" fmla="val -92986"/>
              <a:gd name="adj2" fmla="val 57301"/>
            </a:avLst>
          </a:prstGeom>
          <a:solidFill>
            <a:srgbClr val="99CCFF">
              <a:alpha val="50195"/>
            </a:srgbClr>
          </a:solidFill>
          <a:ln w="9525">
            <a:solidFill>
              <a:schemeClr val="tx1"/>
            </a:solidFill>
            <a:miter lim="800000"/>
          </a:ln>
        </p:spPr>
        <p:txBody>
          <a:bodyPr lIns="73025" tIns="36512" rIns="73025" bIns="36512" anchor="ctr" anchorCtr="1"/>
          <a:lstStyle/>
          <a:p>
            <a:pPr eaLnBrk="0" hangingPunct="0"/>
            <a:r>
              <a:rPr lang="zh-CN" altLang="en-US" b="1">
                <a:solidFill>
                  <a:srgbClr val="0000FF"/>
                </a:solidFill>
                <a:ea typeface="宋体" panose="02010600030101010101" pitchFamily="2" charset="-122"/>
              </a:rPr>
              <a:t>利用注册资料中的</a:t>
            </a:r>
            <a:r>
              <a:rPr lang="en-US" altLang="zh-CN" b="1">
                <a:solidFill>
                  <a:srgbClr val="0000FF"/>
                </a:solidFill>
                <a:ea typeface="宋体" panose="02010600030101010101" pitchFamily="2" charset="-122"/>
              </a:rPr>
              <a:t>DNS</a:t>
            </a:r>
            <a:r>
              <a:rPr lang="zh-CN" altLang="en-US" b="1">
                <a:solidFill>
                  <a:srgbClr val="0000FF"/>
                </a:solidFill>
                <a:ea typeface="宋体" panose="02010600030101010101" pitchFamily="2" charset="-122"/>
              </a:rPr>
              <a:t>服务器等信息</a:t>
            </a:r>
            <a:endParaRPr lang="en-US" altLang="zh-CN" b="1">
              <a:solidFill>
                <a:srgbClr val="0000FF"/>
              </a:solidFill>
              <a:ea typeface="宋体" panose="02010600030101010101" pitchFamily="2" charset="-122"/>
            </a:endParaRPr>
          </a:p>
        </p:txBody>
      </p:sp>
      <p:sp>
        <p:nvSpPr>
          <p:cNvPr id="419886" name="AutoShape 46"/>
          <p:cNvSpPr>
            <a:spLocks noChangeArrowheads="1"/>
          </p:cNvSpPr>
          <p:nvPr/>
        </p:nvSpPr>
        <p:spPr bwMode="auto">
          <a:xfrm>
            <a:off x="5651500" y="5300663"/>
            <a:ext cx="1873250" cy="1000125"/>
          </a:xfrm>
          <a:prstGeom prst="wedgeRectCallout">
            <a:avLst>
              <a:gd name="adj1" fmla="val -27968"/>
              <a:gd name="adj2" fmla="val -77935"/>
            </a:avLst>
          </a:prstGeom>
          <a:solidFill>
            <a:srgbClr val="99CCFF">
              <a:alpha val="50195"/>
            </a:srgbClr>
          </a:solidFill>
          <a:ln w="9525">
            <a:solidFill>
              <a:schemeClr val="tx1"/>
            </a:solidFill>
            <a:miter lim="800000"/>
          </a:ln>
        </p:spPr>
        <p:txBody>
          <a:bodyPr lIns="73025" tIns="36512" rIns="73025" bIns="36512" anchor="ctr" anchorCtr="1"/>
          <a:lstStyle/>
          <a:p>
            <a:pPr algn="ctr" eaLnBrk="0" hangingPunct="0"/>
            <a:r>
              <a:rPr lang="zh-CN" altLang="en-US" b="1">
                <a:solidFill>
                  <a:srgbClr val="0000FF"/>
                </a:solidFill>
                <a:ea typeface="宋体" panose="02010600030101010101" pitchFamily="2" charset="-122"/>
              </a:rPr>
              <a:t>利用注册资料中的公司地址信息</a:t>
            </a:r>
          </a:p>
        </p:txBody>
      </p:sp>
      <p:sp>
        <p:nvSpPr>
          <p:cNvPr id="419887" name="Rectangle 47"/>
          <p:cNvSpPr>
            <a:spLocks noChangeArrowheads="1"/>
          </p:cNvSpPr>
          <p:nvPr/>
        </p:nvSpPr>
        <p:spPr bwMode="auto">
          <a:xfrm>
            <a:off x="107950" y="4221163"/>
            <a:ext cx="1727200" cy="647700"/>
          </a:xfrm>
          <a:prstGeom prst="rect">
            <a:avLst/>
          </a:prstGeom>
          <a:solidFill>
            <a:srgbClr val="CCFFCC"/>
          </a:solidFill>
          <a:ln w="9525">
            <a:solidFill>
              <a:srgbClr val="000000"/>
            </a:solidFill>
            <a:miter lim="800000"/>
          </a:ln>
          <a:effectLst>
            <a:outerShdw dist="35921" dir="2700000" algn="ctr" rotWithShape="0">
              <a:schemeClr val="bg2"/>
            </a:outerShdw>
          </a:effectLst>
        </p:spPr>
        <p:txBody>
          <a:bodyPr wrap="none" anchor="ctr"/>
          <a:lstStyle/>
          <a:p>
            <a:pPr algn="ctr">
              <a:defRPr/>
            </a:pPr>
            <a:r>
              <a:rPr lang="zh-CN" altLang="en-US" b="1">
                <a:solidFill>
                  <a:srgbClr val="000000"/>
                </a:solidFill>
                <a:latin typeface="Times New Roman" panose="02020603050405020304" pitchFamily="18" charset="0"/>
              </a:rPr>
              <a:t>通用资料查询  </a:t>
            </a:r>
          </a:p>
        </p:txBody>
      </p:sp>
      <p:sp>
        <p:nvSpPr>
          <p:cNvPr id="419888" name="AutoShape 48"/>
          <p:cNvSpPr>
            <a:spLocks noChangeArrowheads="1"/>
          </p:cNvSpPr>
          <p:nvPr/>
        </p:nvSpPr>
        <p:spPr bwMode="auto">
          <a:xfrm>
            <a:off x="179388" y="5300663"/>
            <a:ext cx="1873250" cy="712787"/>
          </a:xfrm>
          <a:prstGeom prst="wedgeRectCallout">
            <a:avLst>
              <a:gd name="adj1" fmla="val -16694"/>
              <a:gd name="adj2" fmla="val -107014"/>
            </a:avLst>
          </a:prstGeom>
          <a:solidFill>
            <a:srgbClr val="99CCFF">
              <a:alpha val="50195"/>
            </a:srgbClr>
          </a:solidFill>
          <a:ln w="9525">
            <a:solidFill>
              <a:schemeClr val="tx1"/>
            </a:solidFill>
            <a:miter lim="800000"/>
          </a:ln>
        </p:spPr>
        <p:txBody>
          <a:bodyPr lIns="73025" tIns="36512" rIns="73025" bIns="36512" anchor="ctr" anchorCtr="1"/>
          <a:lstStyle/>
          <a:p>
            <a:pPr eaLnBrk="0" hangingPunct="0"/>
            <a:r>
              <a:rPr lang="en-US" altLang="zh-CN" b="1">
                <a:solidFill>
                  <a:srgbClr val="0000FF"/>
                </a:solidFill>
                <a:ea typeface="宋体" panose="02010600030101010101" pitchFamily="2" charset="-122"/>
              </a:rPr>
              <a:t>Google</a:t>
            </a:r>
            <a:r>
              <a:rPr lang="zh-CN" altLang="en-US" b="1">
                <a:solidFill>
                  <a:srgbClr val="0000FF"/>
                </a:solidFill>
                <a:ea typeface="宋体" panose="02010600030101010101" pitchFamily="2" charset="-122"/>
              </a:rPr>
              <a:t>、</a:t>
            </a:r>
            <a:r>
              <a:rPr lang="en-US" altLang="zh-CN" b="1">
                <a:solidFill>
                  <a:srgbClr val="0000FF"/>
                </a:solidFill>
                <a:ea typeface="宋体" panose="02010600030101010101" pitchFamily="2" charset="-122"/>
              </a:rPr>
              <a:t>Baidu</a:t>
            </a:r>
            <a:r>
              <a:rPr lang="zh-CN" altLang="en-US" b="1">
                <a:solidFill>
                  <a:srgbClr val="0000FF"/>
                </a:solidFill>
                <a:ea typeface="宋体" panose="02010600030101010101" pitchFamily="2" charset="-122"/>
              </a:rPr>
              <a:t>、</a:t>
            </a:r>
            <a:r>
              <a:rPr lang="en-US" altLang="zh-CN" b="1">
                <a:solidFill>
                  <a:srgbClr val="0000FF"/>
                </a:solidFill>
                <a:ea typeface="宋体" panose="02010600030101010101" pitchFamily="2" charset="-122"/>
              </a:rPr>
              <a:t>Yahoo</a:t>
            </a:r>
            <a:r>
              <a:rPr lang="zh-CN" altLang="en-US" b="1">
                <a:solidFill>
                  <a:srgbClr val="0000FF"/>
                </a:solidFill>
                <a:ea typeface="宋体" panose="02010600030101010101" pitchFamily="2" charset="-122"/>
              </a:rPr>
              <a:t>、搜狗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19845"/>
                                        </p:tgtEl>
                                        <p:attrNameLst>
                                          <p:attrName>style.visibility</p:attrName>
                                        </p:attrNameLst>
                                      </p:cBhvr>
                                      <p:to>
                                        <p:strVal val="visible"/>
                                      </p:to>
                                    </p:set>
                                    <p:animEffect transition="in" filter="slide(fromLeft)">
                                      <p:cBhvr>
                                        <p:cTn id="7" dur="500"/>
                                        <p:tgtEl>
                                          <p:spTgt spid="4198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9868"/>
                                        </p:tgtEl>
                                        <p:attrNameLst>
                                          <p:attrName>style.visibility</p:attrName>
                                        </p:attrNameLst>
                                      </p:cBhvr>
                                      <p:to>
                                        <p:strVal val="visible"/>
                                      </p:to>
                                    </p:set>
                                    <p:animEffect transition="in" filter="fade">
                                      <p:cBhvr>
                                        <p:cTn id="12" dur="2000"/>
                                        <p:tgtEl>
                                          <p:spTgt spid="41986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419878"/>
                                        </p:tgtEl>
                                        <p:attrNameLst>
                                          <p:attrName>style.visibility</p:attrName>
                                        </p:attrNameLst>
                                      </p:cBhvr>
                                      <p:to>
                                        <p:strVal val="visible"/>
                                      </p:to>
                                    </p:set>
                                    <p:animEffect transition="in" filter="slide(fromLeft)">
                                      <p:cBhvr>
                                        <p:cTn id="17" dur="500"/>
                                        <p:tgtEl>
                                          <p:spTgt spid="419878"/>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419846"/>
                                        </p:tgtEl>
                                        <p:attrNameLst>
                                          <p:attrName>style.visibility</p:attrName>
                                        </p:attrNameLst>
                                      </p:cBhvr>
                                      <p:to>
                                        <p:strVal val="visible"/>
                                      </p:to>
                                    </p:set>
                                    <p:animEffect transition="in" filter="slide(fromLeft)">
                                      <p:cBhvr>
                                        <p:cTn id="20" dur="500"/>
                                        <p:tgtEl>
                                          <p:spTgt spid="41984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19872"/>
                                        </p:tgtEl>
                                        <p:attrNameLst>
                                          <p:attrName>style.visibility</p:attrName>
                                        </p:attrNameLst>
                                      </p:cBhvr>
                                      <p:to>
                                        <p:strVal val="visible"/>
                                      </p:to>
                                    </p:set>
                                    <p:animEffect transition="in" filter="fade">
                                      <p:cBhvr>
                                        <p:cTn id="25" dur="2000"/>
                                        <p:tgtEl>
                                          <p:spTgt spid="419872"/>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nodeType="clickEffect">
                                  <p:stCondLst>
                                    <p:cond delay="0"/>
                                  </p:stCondLst>
                                  <p:childTnLst>
                                    <p:set>
                                      <p:cBhvr>
                                        <p:cTn id="29" dur="1" fill="hold">
                                          <p:stCondLst>
                                            <p:cond delay="0"/>
                                          </p:stCondLst>
                                        </p:cTn>
                                        <p:tgtEl>
                                          <p:spTgt spid="419880"/>
                                        </p:tgtEl>
                                        <p:attrNameLst>
                                          <p:attrName>style.visibility</p:attrName>
                                        </p:attrNameLst>
                                      </p:cBhvr>
                                      <p:to>
                                        <p:strVal val="visible"/>
                                      </p:to>
                                    </p:set>
                                    <p:animEffect transition="in" filter="slide(fromLeft)">
                                      <p:cBhvr>
                                        <p:cTn id="30" dur="500"/>
                                        <p:tgtEl>
                                          <p:spTgt spid="419880"/>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419847"/>
                                        </p:tgtEl>
                                        <p:attrNameLst>
                                          <p:attrName>style.visibility</p:attrName>
                                        </p:attrNameLst>
                                      </p:cBhvr>
                                      <p:to>
                                        <p:strVal val="visible"/>
                                      </p:to>
                                    </p:set>
                                    <p:animEffect transition="in" filter="slide(fromLeft)">
                                      <p:cBhvr>
                                        <p:cTn id="33" dur="500"/>
                                        <p:tgtEl>
                                          <p:spTgt spid="41984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19884"/>
                                        </p:tgtEl>
                                        <p:attrNameLst>
                                          <p:attrName>style.visibility</p:attrName>
                                        </p:attrNameLst>
                                      </p:cBhvr>
                                      <p:to>
                                        <p:strVal val="visible"/>
                                      </p:to>
                                    </p:set>
                                    <p:animEffect transition="in" filter="fade">
                                      <p:cBhvr>
                                        <p:cTn id="38" dur="2000"/>
                                        <p:tgtEl>
                                          <p:spTgt spid="419884"/>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nodeType="clickEffect">
                                  <p:stCondLst>
                                    <p:cond delay="0"/>
                                  </p:stCondLst>
                                  <p:childTnLst>
                                    <p:set>
                                      <p:cBhvr>
                                        <p:cTn id="42" dur="1" fill="hold">
                                          <p:stCondLst>
                                            <p:cond delay="0"/>
                                          </p:stCondLst>
                                        </p:cTn>
                                        <p:tgtEl>
                                          <p:spTgt spid="419879"/>
                                        </p:tgtEl>
                                        <p:attrNameLst>
                                          <p:attrName>style.visibility</p:attrName>
                                        </p:attrNameLst>
                                      </p:cBhvr>
                                      <p:to>
                                        <p:strVal val="visible"/>
                                      </p:to>
                                    </p:set>
                                    <p:animEffect transition="in" filter="slide(fromLeft)">
                                      <p:cBhvr>
                                        <p:cTn id="43" dur="500"/>
                                        <p:tgtEl>
                                          <p:spTgt spid="419879"/>
                                        </p:tgtEl>
                                      </p:cBhvr>
                                    </p:animEffect>
                                  </p:childTnLst>
                                </p:cTn>
                              </p:par>
                              <p:par>
                                <p:cTn id="44" presetID="12" presetClass="entr" presetSubtype="8" fill="hold" grpId="0" nodeType="withEffect">
                                  <p:stCondLst>
                                    <p:cond delay="0"/>
                                  </p:stCondLst>
                                  <p:childTnLst>
                                    <p:set>
                                      <p:cBhvr>
                                        <p:cTn id="45" dur="1" fill="hold">
                                          <p:stCondLst>
                                            <p:cond delay="0"/>
                                          </p:stCondLst>
                                        </p:cTn>
                                        <p:tgtEl>
                                          <p:spTgt spid="419848"/>
                                        </p:tgtEl>
                                        <p:attrNameLst>
                                          <p:attrName>style.visibility</p:attrName>
                                        </p:attrNameLst>
                                      </p:cBhvr>
                                      <p:to>
                                        <p:strVal val="visible"/>
                                      </p:to>
                                    </p:set>
                                    <p:animEffect transition="in" filter="slide(fromLeft)">
                                      <p:cBhvr>
                                        <p:cTn id="46" dur="500"/>
                                        <p:tgtEl>
                                          <p:spTgt spid="41984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19885"/>
                                        </p:tgtEl>
                                        <p:attrNameLst>
                                          <p:attrName>style.visibility</p:attrName>
                                        </p:attrNameLst>
                                      </p:cBhvr>
                                      <p:to>
                                        <p:strVal val="visible"/>
                                      </p:to>
                                    </p:set>
                                    <p:animEffect transition="in" filter="fade">
                                      <p:cBhvr>
                                        <p:cTn id="51" dur="2000"/>
                                        <p:tgtEl>
                                          <p:spTgt spid="419885"/>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8" fill="hold" nodeType="clickEffect">
                                  <p:stCondLst>
                                    <p:cond delay="0"/>
                                  </p:stCondLst>
                                  <p:childTnLst>
                                    <p:set>
                                      <p:cBhvr>
                                        <p:cTn id="55" dur="1" fill="hold">
                                          <p:stCondLst>
                                            <p:cond delay="0"/>
                                          </p:stCondLst>
                                        </p:cTn>
                                        <p:tgtEl>
                                          <p:spTgt spid="419881"/>
                                        </p:tgtEl>
                                        <p:attrNameLst>
                                          <p:attrName>style.visibility</p:attrName>
                                        </p:attrNameLst>
                                      </p:cBhvr>
                                      <p:to>
                                        <p:strVal val="visible"/>
                                      </p:to>
                                    </p:set>
                                    <p:animEffect transition="in" filter="slide(fromLeft)">
                                      <p:cBhvr>
                                        <p:cTn id="56" dur="500"/>
                                        <p:tgtEl>
                                          <p:spTgt spid="419881"/>
                                        </p:tgtEl>
                                      </p:cBhvr>
                                    </p:animEffect>
                                  </p:childTnLst>
                                </p:cTn>
                              </p:par>
                              <p:par>
                                <p:cTn id="57" presetID="12" presetClass="entr" presetSubtype="8" fill="hold" grpId="0" nodeType="withEffect">
                                  <p:stCondLst>
                                    <p:cond delay="0"/>
                                  </p:stCondLst>
                                  <p:childTnLst>
                                    <p:set>
                                      <p:cBhvr>
                                        <p:cTn id="58" dur="1" fill="hold">
                                          <p:stCondLst>
                                            <p:cond delay="0"/>
                                          </p:stCondLst>
                                        </p:cTn>
                                        <p:tgtEl>
                                          <p:spTgt spid="419849"/>
                                        </p:tgtEl>
                                        <p:attrNameLst>
                                          <p:attrName>style.visibility</p:attrName>
                                        </p:attrNameLst>
                                      </p:cBhvr>
                                      <p:to>
                                        <p:strVal val="visible"/>
                                      </p:to>
                                    </p:set>
                                    <p:animEffect transition="in" filter="slide(fromLeft)">
                                      <p:cBhvr>
                                        <p:cTn id="59" dur="500"/>
                                        <p:tgtEl>
                                          <p:spTgt spid="41984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19886"/>
                                        </p:tgtEl>
                                        <p:attrNameLst>
                                          <p:attrName>style.visibility</p:attrName>
                                        </p:attrNameLst>
                                      </p:cBhvr>
                                      <p:to>
                                        <p:strVal val="visible"/>
                                      </p:to>
                                    </p:set>
                                    <p:animEffect transition="in" filter="fade">
                                      <p:cBhvr>
                                        <p:cTn id="64" dur="2000"/>
                                        <p:tgtEl>
                                          <p:spTgt spid="419886"/>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8" fill="hold" grpId="0" nodeType="clickEffect">
                                  <p:stCondLst>
                                    <p:cond delay="0"/>
                                  </p:stCondLst>
                                  <p:childTnLst>
                                    <p:set>
                                      <p:cBhvr>
                                        <p:cTn id="68" dur="1" fill="hold">
                                          <p:stCondLst>
                                            <p:cond delay="0"/>
                                          </p:stCondLst>
                                        </p:cTn>
                                        <p:tgtEl>
                                          <p:spTgt spid="419882"/>
                                        </p:tgtEl>
                                        <p:attrNameLst>
                                          <p:attrName>style.visibility</p:attrName>
                                        </p:attrNameLst>
                                      </p:cBhvr>
                                      <p:to>
                                        <p:strVal val="visible"/>
                                      </p:to>
                                    </p:set>
                                    <p:animEffect transition="in" filter="slide(fromLeft)">
                                      <p:cBhvr>
                                        <p:cTn id="69" dur="500"/>
                                        <p:tgtEl>
                                          <p:spTgt spid="419882"/>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8" fill="hold" grpId="0" nodeType="clickEffect">
                                  <p:stCondLst>
                                    <p:cond delay="0"/>
                                  </p:stCondLst>
                                  <p:childTnLst>
                                    <p:set>
                                      <p:cBhvr>
                                        <p:cTn id="73" dur="1" fill="hold">
                                          <p:stCondLst>
                                            <p:cond delay="0"/>
                                          </p:stCondLst>
                                        </p:cTn>
                                        <p:tgtEl>
                                          <p:spTgt spid="419876"/>
                                        </p:tgtEl>
                                        <p:attrNameLst>
                                          <p:attrName>style.visibility</p:attrName>
                                        </p:attrNameLst>
                                      </p:cBhvr>
                                      <p:to>
                                        <p:strVal val="visible"/>
                                      </p:to>
                                    </p:set>
                                    <p:animEffect transition="in" filter="slide(fromLeft)">
                                      <p:cBhvr>
                                        <p:cTn id="74" dur="500"/>
                                        <p:tgtEl>
                                          <p:spTgt spid="419876"/>
                                        </p:tgtEl>
                                      </p:cBhvr>
                                    </p:animEffect>
                                  </p:childTnLst>
                                </p:cTn>
                              </p:par>
                              <p:par>
                                <p:cTn id="75" presetID="12" presetClass="entr" presetSubtype="8" fill="hold" nodeType="withEffect">
                                  <p:stCondLst>
                                    <p:cond delay="0"/>
                                  </p:stCondLst>
                                  <p:childTnLst>
                                    <p:set>
                                      <p:cBhvr>
                                        <p:cTn id="76" dur="1" fill="hold">
                                          <p:stCondLst>
                                            <p:cond delay="0"/>
                                          </p:stCondLst>
                                        </p:cTn>
                                        <p:tgtEl>
                                          <p:spTgt spid="419883"/>
                                        </p:tgtEl>
                                        <p:attrNameLst>
                                          <p:attrName>style.visibility</p:attrName>
                                        </p:attrNameLst>
                                      </p:cBhvr>
                                      <p:to>
                                        <p:strVal val="visible"/>
                                      </p:to>
                                    </p:set>
                                    <p:animEffect transition="in" filter="slide(fromLeft)">
                                      <p:cBhvr>
                                        <p:cTn id="77" dur="500"/>
                                        <p:tgtEl>
                                          <p:spTgt spid="419883"/>
                                        </p:tgtEl>
                                      </p:cBhvr>
                                    </p:animEffect>
                                  </p:childTnLst>
                                </p:cTn>
                              </p:par>
                            </p:childTnLst>
                          </p:cTn>
                        </p:par>
                      </p:childTnLst>
                    </p:cTn>
                  </p:par>
                  <p:par>
                    <p:cTn id="78" fill="hold">
                      <p:stCondLst>
                        <p:cond delay="indefinite"/>
                      </p:stCondLst>
                      <p:childTnLst>
                        <p:par>
                          <p:cTn id="79" fill="hold">
                            <p:stCondLst>
                              <p:cond delay="0"/>
                            </p:stCondLst>
                            <p:childTnLst>
                              <p:par>
                                <p:cTn id="80" presetID="12" presetClass="entr" presetSubtype="8" fill="hold" grpId="0" nodeType="clickEffect">
                                  <p:stCondLst>
                                    <p:cond delay="0"/>
                                  </p:stCondLst>
                                  <p:childTnLst>
                                    <p:set>
                                      <p:cBhvr>
                                        <p:cTn id="81" dur="1" fill="hold">
                                          <p:stCondLst>
                                            <p:cond delay="0"/>
                                          </p:stCondLst>
                                        </p:cTn>
                                        <p:tgtEl>
                                          <p:spTgt spid="419887"/>
                                        </p:tgtEl>
                                        <p:attrNameLst>
                                          <p:attrName>style.visibility</p:attrName>
                                        </p:attrNameLst>
                                      </p:cBhvr>
                                      <p:to>
                                        <p:strVal val="visible"/>
                                      </p:to>
                                    </p:set>
                                    <p:animEffect transition="in" filter="slide(fromLeft)">
                                      <p:cBhvr>
                                        <p:cTn id="82" dur="500"/>
                                        <p:tgtEl>
                                          <p:spTgt spid="41988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19888"/>
                                        </p:tgtEl>
                                        <p:attrNameLst>
                                          <p:attrName>style.visibility</p:attrName>
                                        </p:attrNameLst>
                                      </p:cBhvr>
                                      <p:to>
                                        <p:strVal val="visible"/>
                                      </p:to>
                                    </p:set>
                                    <p:animEffect transition="in" filter="fade">
                                      <p:cBhvr>
                                        <p:cTn id="87" dur="2000"/>
                                        <p:tgtEl>
                                          <p:spTgt spid="4198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5" grpId="0" animBg="1"/>
      <p:bldP spid="419846" grpId="0" animBg="1"/>
      <p:bldP spid="419847" grpId="0" animBg="1"/>
      <p:bldP spid="419848" grpId="0" animBg="1"/>
      <p:bldP spid="419849" grpId="0" animBg="1"/>
      <p:bldP spid="419868" grpId="0" animBg="1"/>
      <p:bldP spid="419872" grpId="0" animBg="1"/>
      <p:bldP spid="419876" grpId="0" animBg="1"/>
      <p:bldP spid="419882" grpId="0"/>
      <p:bldP spid="419884" grpId="0" animBg="1"/>
      <p:bldP spid="419885" grpId="0" animBg="1"/>
      <p:bldP spid="419886" grpId="0" animBg="1"/>
      <p:bldP spid="419887" grpId="0" animBg="1"/>
      <p:bldP spid="41988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2"/>
          <p:cNvSpPr>
            <a:spLocks noGrp="1" noChangeArrowheads="1"/>
          </p:cNvSpPr>
          <p:nvPr>
            <p:ph type="title"/>
          </p:nvPr>
        </p:nvSpPr>
        <p:spPr/>
        <p:txBody>
          <a:bodyPr/>
          <a:lstStyle/>
          <a:p>
            <a:pPr eaLnBrk="1" hangingPunct="1"/>
            <a:r>
              <a:rPr lang="zh-CN" altLang="en-US" sz="4400"/>
              <a:t>内容提要</a:t>
            </a:r>
            <a:endParaRPr lang="en-US" altLang="zh-CN" sz="2800">
              <a:solidFill>
                <a:schemeClr val="accent1"/>
              </a:solidFill>
            </a:endParaRPr>
          </a:p>
        </p:txBody>
      </p:sp>
      <p:grpSp>
        <p:nvGrpSpPr>
          <p:cNvPr id="2" name="Group 41"/>
          <p:cNvGrpSpPr/>
          <p:nvPr/>
        </p:nvGrpSpPr>
        <p:grpSpPr bwMode="auto">
          <a:xfrm>
            <a:off x="1828800" y="1643063"/>
            <a:ext cx="5622925" cy="817562"/>
            <a:chOff x="1152" y="1596"/>
            <a:chExt cx="3542" cy="515"/>
          </a:xfrm>
        </p:grpSpPr>
        <p:grpSp>
          <p:nvGrpSpPr>
            <p:cNvPr id="3" name="Group 42"/>
            <p:cNvGrpSpPr/>
            <p:nvPr/>
          </p:nvGrpSpPr>
          <p:grpSpPr bwMode="auto">
            <a:xfrm>
              <a:off x="1152" y="1692"/>
              <a:ext cx="480" cy="419"/>
              <a:chOff x="3174" y="2656"/>
              <a:chExt cx="1549" cy="1351"/>
            </a:xfrm>
          </p:grpSpPr>
          <p:sp>
            <p:nvSpPr>
              <p:cNvPr id="98328" name="AutoShape 43"/>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endParaRPr lang="zh-CN" altLang="en-US"/>
              </a:p>
            </p:txBody>
          </p:sp>
          <p:sp>
            <p:nvSpPr>
              <p:cNvPr id="98329" name="AutoShape 4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p>
            </p:txBody>
          </p:sp>
          <p:sp>
            <p:nvSpPr>
              <p:cNvPr id="354349" name="AutoShape 45"/>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lstStyle/>
              <a:p>
                <a:pPr>
                  <a:defRPr/>
                </a:pPr>
                <a:endParaRPr lang="zh-CN" altLang="en-US">
                  <a:ea typeface="+mn-ea"/>
                </a:endParaRPr>
              </a:p>
            </p:txBody>
          </p:sp>
        </p:grpSp>
        <p:sp>
          <p:nvSpPr>
            <p:cNvPr id="98325" name="Line 46"/>
            <p:cNvSpPr>
              <a:spLocks noChangeShapeType="1"/>
            </p:cNvSpPr>
            <p:nvPr/>
          </p:nvSpPr>
          <p:spPr bwMode="auto">
            <a:xfrm>
              <a:off x="1536" y="2076"/>
              <a:ext cx="3024" cy="0"/>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98326" name="Text Box 47"/>
            <p:cNvSpPr txBox="1">
              <a:spLocks noChangeArrowheads="1"/>
            </p:cNvSpPr>
            <p:nvPr/>
          </p:nvSpPr>
          <p:spPr bwMode="auto">
            <a:xfrm>
              <a:off x="1701" y="1596"/>
              <a:ext cx="2993" cy="442"/>
            </a:xfrm>
            <a:prstGeom prst="rect">
              <a:avLst/>
            </a:prstGeom>
            <a:noFill/>
            <a:ln w="9525" algn="ctr">
              <a:noFill/>
              <a:miter lim="800000"/>
            </a:ln>
          </p:spPr>
          <p:txBody>
            <a:bodyPr>
              <a:spAutoFit/>
            </a:bodyPr>
            <a:lstStyle/>
            <a:p>
              <a:pPr eaLnBrk="0" hangingPunct="0"/>
              <a:r>
                <a:rPr lang="zh-CN" altLang="en-US" sz="4000" b="1">
                  <a:solidFill>
                    <a:srgbClr val="000000"/>
                  </a:solidFill>
                  <a:ea typeface="隶书" panose="02010509060101010101" pitchFamily="49" charset="-122"/>
                </a:rPr>
                <a:t>网络侦察方法步骤</a:t>
              </a:r>
            </a:p>
          </p:txBody>
        </p:sp>
        <p:sp>
          <p:nvSpPr>
            <p:cNvPr id="98327" name="Text Box 48"/>
            <p:cNvSpPr txBox="1">
              <a:spLocks noChangeArrowheads="1"/>
            </p:cNvSpPr>
            <p:nvPr/>
          </p:nvSpPr>
          <p:spPr bwMode="gray">
            <a:xfrm>
              <a:off x="1276" y="1754"/>
              <a:ext cx="224" cy="291"/>
            </a:xfrm>
            <a:prstGeom prst="rect">
              <a:avLst/>
            </a:prstGeom>
            <a:noFill/>
            <a:ln w="9525" algn="ctr">
              <a:noFill/>
              <a:miter lim="800000"/>
            </a:ln>
          </p:spPr>
          <p:txBody>
            <a:bodyPr wrap="none">
              <a:spAutoFit/>
            </a:bodyPr>
            <a:lstStyle/>
            <a:p>
              <a:pPr algn="ctr" eaLnBrk="0" hangingPunct="0"/>
              <a:r>
                <a:rPr lang="en-US" altLang="zh-CN" sz="2400" b="1">
                  <a:solidFill>
                    <a:schemeClr val="bg1"/>
                  </a:solidFill>
                  <a:ea typeface="宋体" panose="02010600030101010101" pitchFamily="2" charset="-122"/>
                </a:rPr>
                <a:t>1</a:t>
              </a:r>
            </a:p>
          </p:txBody>
        </p:sp>
      </p:grpSp>
      <p:grpSp>
        <p:nvGrpSpPr>
          <p:cNvPr id="4" name="Group 49"/>
          <p:cNvGrpSpPr/>
          <p:nvPr/>
        </p:nvGrpSpPr>
        <p:grpSpPr bwMode="auto">
          <a:xfrm>
            <a:off x="1828800" y="3295650"/>
            <a:ext cx="762000" cy="665163"/>
            <a:chOff x="1110" y="2656"/>
            <a:chExt cx="1549" cy="1351"/>
          </a:xfrm>
        </p:grpSpPr>
        <p:sp>
          <p:nvSpPr>
            <p:cNvPr id="98321" name="AutoShape 50"/>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endParaRPr lang="zh-CN" altLang="en-US"/>
            </a:p>
          </p:txBody>
        </p:sp>
        <p:sp>
          <p:nvSpPr>
            <p:cNvPr id="98322" name="AutoShape 51"/>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p>
          </p:txBody>
        </p:sp>
        <p:sp>
          <p:nvSpPr>
            <p:cNvPr id="354356" name="AutoShape 52"/>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p:spPr>
          <p:txBody>
            <a:bodyPr wrap="none" anchor="ctr"/>
            <a:lstStyle/>
            <a:p>
              <a:pPr>
                <a:defRPr/>
              </a:pPr>
              <a:endParaRPr lang="zh-CN" altLang="en-US">
                <a:ea typeface="+mn-ea"/>
              </a:endParaRPr>
            </a:p>
          </p:txBody>
        </p:sp>
      </p:grpSp>
      <p:sp>
        <p:nvSpPr>
          <p:cNvPr id="98310" name="Line 53"/>
          <p:cNvSpPr>
            <a:spLocks noChangeShapeType="1"/>
          </p:cNvSpPr>
          <p:nvPr/>
        </p:nvSpPr>
        <p:spPr bwMode="auto">
          <a:xfrm>
            <a:off x="2438400" y="3905250"/>
            <a:ext cx="4800600" cy="0"/>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98311" name="Text Box 54"/>
          <p:cNvSpPr txBox="1">
            <a:spLocks noChangeArrowheads="1"/>
          </p:cNvSpPr>
          <p:nvPr/>
        </p:nvSpPr>
        <p:spPr bwMode="auto">
          <a:xfrm>
            <a:off x="2700338" y="3143250"/>
            <a:ext cx="4535487" cy="701675"/>
          </a:xfrm>
          <a:prstGeom prst="rect">
            <a:avLst/>
          </a:prstGeom>
          <a:solidFill>
            <a:srgbClr val="FF6600"/>
          </a:solidFill>
          <a:ln w="9525" algn="ctr">
            <a:noFill/>
            <a:miter lim="800000"/>
          </a:ln>
        </p:spPr>
        <p:txBody>
          <a:bodyPr>
            <a:spAutoFit/>
          </a:bodyPr>
          <a:lstStyle/>
          <a:p>
            <a:pPr eaLnBrk="0" hangingPunct="0"/>
            <a:r>
              <a:rPr lang="zh-CN" altLang="en-US" sz="4000" b="1">
                <a:solidFill>
                  <a:srgbClr val="000000"/>
                </a:solidFill>
                <a:ea typeface="隶书" panose="02010509060101010101" pitchFamily="49" charset="-122"/>
              </a:rPr>
              <a:t>多用途侦察工具</a:t>
            </a:r>
            <a:endParaRPr lang="en-US" altLang="zh-CN" sz="4000" b="1">
              <a:solidFill>
                <a:srgbClr val="000000"/>
              </a:solidFill>
              <a:ea typeface="隶书" panose="02010509060101010101" pitchFamily="49" charset="-122"/>
            </a:endParaRPr>
          </a:p>
        </p:txBody>
      </p:sp>
      <p:sp>
        <p:nvSpPr>
          <p:cNvPr id="98312" name="Text Box 55"/>
          <p:cNvSpPr txBox="1">
            <a:spLocks noChangeArrowheads="1"/>
          </p:cNvSpPr>
          <p:nvPr/>
        </p:nvSpPr>
        <p:spPr bwMode="gray">
          <a:xfrm>
            <a:off x="2025650" y="3394075"/>
            <a:ext cx="355600" cy="461963"/>
          </a:xfrm>
          <a:prstGeom prst="rect">
            <a:avLst/>
          </a:prstGeom>
          <a:noFill/>
          <a:ln w="9525" algn="ctr">
            <a:noFill/>
            <a:miter lim="800000"/>
          </a:ln>
        </p:spPr>
        <p:txBody>
          <a:bodyPr wrap="none">
            <a:spAutoFit/>
          </a:bodyPr>
          <a:lstStyle/>
          <a:p>
            <a:pPr algn="ctr" eaLnBrk="0" hangingPunct="0"/>
            <a:r>
              <a:rPr lang="en-US" altLang="zh-CN" sz="2400" b="1">
                <a:solidFill>
                  <a:schemeClr val="bg1"/>
                </a:solidFill>
                <a:ea typeface="宋体" panose="02010600030101010101" pitchFamily="2" charset="-122"/>
              </a:rPr>
              <a:t>2</a:t>
            </a:r>
          </a:p>
        </p:txBody>
      </p:sp>
      <p:grpSp>
        <p:nvGrpSpPr>
          <p:cNvPr id="5" name="Group 56"/>
          <p:cNvGrpSpPr/>
          <p:nvPr/>
        </p:nvGrpSpPr>
        <p:grpSpPr bwMode="auto">
          <a:xfrm>
            <a:off x="1828800" y="4611688"/>
            <a:ext cx="5410200" cy="817562"/>
            <a:chOff x="1152" y="2824"/>
            <a:chExt cx="3408" cy="515"/>
          </a:xfrm>
        </p:grpSpPr>
        <p:grpSp>
          <p:nvGrpSpPr>
            <p:cNvPr id="6" name="Group 57"/>
            <p:cNvGrpSpPr/>
            <p:nvPr/>
          </p:nvGrpSpPr>
          <p:grpSpPr bwMode="auto">
            <a:xfrm>
              <a:off x="1152" y="2920"/>
              <a:ext cx="480" cy="419"/>
              <a:chOff x="3174" y="2656"/>
              <a:chExt cx="1549" cy="1351"/>
            </a:xfrm>
          </p:grpSpPr>
          <p:sp>
            <p:nvSpPr>
              <p:cNvPr id="98318" name="AutoShape 5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endParaRPr lang="zh-CN" altLang="en-US"/>
              </a:p>
            </p:txBody>
          </p:sp>
          <p:sp>
            <p:nvSpPr>
              <p:cNvPr id="98319" name="AutoShape 5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p>
            </p:txBody>
          </p:sp>
          <p:sp>
            <p:nvSpPr>
              <p:cNvPr id="354364" name="AutoShape 6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lstStyle/>
              <a:p>
                <a:pPr>
                  <a:defRPr/>
                </a:pPr>
                <a:endParaRPr lang="zh-CN" altLang="en-US">
                  <a:ea typeface="+mn-ea"/>
                </a:endParaRPr>
              </a:p>
            </p:txBody>
          </p:sp>
        </p:grpSp>
        <p:sp>
          <p:nvSpPr>
            <p:cNvPr id="98315" name="Line 61"/>
            <p:cNvSpPr>
              <a:spLocks noChangeShapeType="1"/>
            </p:cNvSpPr>
            <p:nvPr/>
          </p:nvSpPr>
          <p:spPr bwMode="auto">
            <a:xfrm>
              <a:off x="1536" y="3304"/>
              <a:ext cx="3024" cy="0"/>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98316" name="Text Box 62"/>
            <p:cNvSpPr txBox="1">
              <a:spLocks noChangeArrowheads="1"/>
            </p:cNvSpPr>
            <p:nvPr/>
          </p:nvSpPr>
          <p:spPr bwMode="auto">
            <a:xfrm>
              <a:off x="1701" y="2824"/>
              <a:ext cx="2812" cy="442"/>
            </a:xfrm>
            <a:prstGeom prst="rect">
              <a:avLst/>
            </a:prstGeom>
            <a:noFill/>
            <a:ln w="9525" algn="ctr">
              <a:noFill/>
              <a:miter lim="800000"/>
            </a:ln>
          </p:spPr>
          <p:txBody>
            <a:bodyPr>
              <a:spAutoFit/>
            </a:bodyPr>
            <a:lstStyle/>
            <a:p>
              <a:pPr eaLnBrk="0" hangingPunct="0"/>
              <a:r>
                <a:rPr lang="zh-CN" altLang="en-US" sz="4000" b="1">
                  <a:solidFill>
                    <a:srgbClr val="000000"/>
                  </a:solidFill>
                  <a:ea typeface="隶书" panose="02010509060101010101" pitchFamily="49" charset="-122"/>
                </a:rPr>
                <a:t>网络侦察防御</a:t>
              </a:r>
            </a:p>
          </p:txBody>
        </p:sp>
        <p:sp>
          <p:nvSpPr>
            <p:cNvPr id="98317" name="Text Box 63"/>
            <p:cNvSpPr txBox="1">
              <a:spLocks noChangeArrowheads="1"/>
            </p:cNvSpPr>
            <p:nvPr/>
          </p:nvSpPr>
          <p:spPr bwMode="gray">
            <a:xfrm>
              <a:off x="1276" y="2982"/>
              <a:ext cx="224" cy="291"/>
            </a:xfrm>
            <a:prstGeom prst="rect">
              <a:avLst/>
            </a:prstGeom>
            <a:noFill/>
            <a:ln w="9525" algn="ctr">
              <a:noFill/>
              <a:miter lim="800000"/>
            </a:ln>
          </p:spPr>
          <p:txBody>
            <a:bodyPr wrap="none">
              <a:spAutoFit/>
            </a:bodyPr>
            <a:lstStyle/>
            <a:p>
              <a:pPr algn="ctr" eaLnBrk="0" hangingPunct="0"/>
              <a:r>
                <a:rPr lang="en-US" altLang="zh-CN" sz="2400" b="1">
                  <a:solidFill>
                    <a:schemeClr val="bg1"/>
                  </a:solidFill>
                  <a:ea typeface="宋体" panose="02010600030101010101" pitchFamily="2" charset="-122"/>
                </a:rPr>
                <a:t>3</a:t>
              </a: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p:cNvSpPr>
            <a:spLocks noGrp="1" noChangeArrowheads="1"/>
          </p:cNvSpPr>
          <p:nvPr>
            <p:ph type="title"/>
          </p:nvPr>
        </p:nvSpPr>
        <p:spPr/>
        <p:txBody>
          <a:bodyPr/>
          <a:lstStyle/>
          <a:p>
            <a:pPr eaLnBrk="1" hangingPunct="1"/>
            <a:r>
              <a:rPr lang="zh-CN" altLang="en-US"/>
              <a:t>（一）客户端侦察工具</a:t>
            </a:r>
            <a:endParaRPr lang="en-US" altLang="zh-CN"/>
          </a:p>
        </p:txBody>
      </p:sp>
      <p:sp>
        <p:nvSpPr>
          <p:cNvPr id="386051" name="Rectangle 3"/>
          <p:cNvSpPr>
            <a:spLocks noGrp="1" noChangeArrowheads="1"/>
          </p:cNvSpPr>
          <p:nvPr>
            <p:ph type="body" idx="1"/>
          </p:nvPr>
        </p:nvSpPr>
        <p:spPr>
          <a:xfrm>
            <a:off x="438150" y="1314450"/>
            <a:ext cx="8229600" cy="5000625"/>
          </a:xfrm>
        </p:spPr>
        <p:txBody>
          <a:bodyPr/>
          <a:lstStyle/>
          <a:p>
            <a:pPr eaLnBrk="1" hangingPunct="1"/>
            <a:r>
              <a:rPr lang="en-US" altLang="zh-CN" dirty="0"/>
              <a:t>Sam Spade</a:t>
            </a:r>
            <a:r>
              <a:rPr lang="zh-CN" altLang="en-US" dirty="0"/>
              <a:t>：功能集成最多、最广泛使用的一款侦察工具，</a:t>
            </a:r>
            <a:r>
              <a:rPr lang="en-US" altLang="zh-CN" dirty="0">
                <a:hlinkClick r:id="rId2"/>
              </a:rPr>
              <a:t>www.samspade.org/ssw</a:t>
            </a:r>
            <a:r>
              <a:rPr lang="zh-CN" altLang="en-US" dirty="0"/>
              <a:t>；</a:t>
            </a:r>
          </a:p>
          <a:p>
            <a:pPr eaLnBrk="1" hangingPunct="1"/>
            <a:r>
              <a:rPr lang="en-US" altLang="zh-CN" dirty="0"/>
              <a:t>The Active </a:t>
            </a:r>
            <a:r>
              <a:rPr lang="en-US" altLang="zh-CN" dirty="0" err="1"/>
              <a:t>Whois</a:t>
            </a:r>
            <a:r>
              <a:rPr lang="en-US" altLang="zh-CN" dirty="0"/>
              <a:t> Browser</a:t>
            </a:r>
            <a:r>
              <a:rPr lang="zh-CN" altLang="en-US" dirty="0"/>
              <a:t>：一款支持</a:t>
            </a:r>
            <a:r>
              <a:rPr lang="en-US" altLang="zh-CN" dirty="0" err="1"/>
              <a:t>whois</a:t>
            </a:r>
            <a:r>
              <a:rPr lang="zh-CN" altLang="en-US" dirty="0"/>
              <a:t>和</a:t>
            </a:r>
            <a:r>
              <a:rPr lang="en-US" altLang="zh-CN" dirty="0"/>
              <a:t>DNS</a:t>
            </a:r>
            <a:r>
              <a:rPr lang="zh-CN" altLang="en-US" dirty="0"/>
              <a:t>侦察的共享软件，</a:t>
            </a:r>
            <a:r>
              <a:rPr lang="en-US" altLang="zh-CN" dirty="0">
                <a:hlinkClick r:id="rId3"/>
              </a:rPr>
              <a:t>www.tucows.com/preview/335945.html</a:t>
            </a:r>
            <a:r>
              <a:rPr lang="zh-CN" altLang="en-US" dirty="0"/>
              <a:t>；</a:t>
            </a:r>
          </a:p>
          <a:p>
            <a:pPr eaLnBrk="1" hangingPunct="1"/>
            <a:r>
              <a:rPr lang="en-US" altLang="zh-CN" dirty="0" err="1"/>
              <a:t>NetScanTools</a:t>
            </a:r>
            <a:r>
              <a:rPr lang="en-US" altLang="zh-CN" dirty="0"/>
              <a:t> Pro</a:t>
            </a:r>
            <a:r>
              <a:rPr lang="zh-CN" altLang="en-US" dirty="0"/>
              <a:t>：一款侦察、扫描集成工具，</a:t>
            </a:r>
            <a:r>
              <a:rPr lang="en-US" altLang="zh-CN" dirty="0">
                <a:hlinkClick r:id="rId4"/>
              </a:rPr>
              <a:t>www.netscantools.com/nstmain.html</a:t>
            </a:r>
            <a:r>
              <a:rPr lang="zh-CN" altLang="en-US" dirty="0"/>
              <a:t>。</a:t>
            </a:r>
            <a:endParaRPr lang="en-US" altLang="zh-CN" dirty="0"/>
          </a:p>
          <a:p>
            <a:pPr eaLnBrk="1" hangingPunct="1"/>
            <a:r>
              <a:rPr lang="en-US" altLang="zh-CN" dirty="0" err="1"/>
              <a:t>BackTrack</a:t>
            </a:r>
            <a:r>
              <a:rPr lang="en-US" altLang="zh-CN" dirty="0"/>
              <a:t>: </a:t>
            </a:r>
            <a:r>
              <a:rPr lang="zh-CN" altLang="en-US" dirty="0"/>
              <a:t>集成渗透测试工具，</a:t>
            </a:r>
            <a:r>
              <a:rPr lang="en-US" altLang="zh-CN" dirty="0">
                <a:hlinkClick r:id="rId5"/>
              </a:rPr>
              <a:t>www.backtrack-linux.org/downloads</a:t>
            </a:r>
            <a:endParaRPr lang="en-US" altLang="zh-CN" dirty="0"/>
          </a:p>
          <a:p>
            <a:pPr eaLnBrk="1" hangingPunct="1"/>
            <a:r>
              <a:rPr lang="en-US" altLang="zh-CN" dirty="0" err="1"/>
              <a:t>Metasploit</a:t>
            </a:r>
            <a:r>
              <a:rPr lang="en-US" altLang="zh-CN" dirty="0"/>
              <a:t>: </a:t>
            </a:r>
            <a:r>
              <a:rPr lang="zh-CN" altLang="en-US" dirty="0"/>
              <a:t>集成渗透测试工具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6051">
                                            <p:txEl>
                                              <p:pRg st="0" end="0"/>
                                            </p:txEl>
                                          </p:spTgt>
                                        </p:tgtEl>
                                        <p:attrNameLst>
                                          <p:attrName>style.visibility</p:attrName>
                                        </p:attrNameLst>
                                      </p:cBhvr>
                                      <p:to>
                                        <p:strVal val="visible"/>
                                      </p:to>
                                    </p:set>
                                    <p:anim calcmode="lin" valueType="num">
                                      <p:cBhvr additive="base">
                                        <p:cTn id="7" dur="500" fill="hold"/>
                                        <p:tgtEl>
                                          <p:spTgt spid="386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6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6051">
                                            <p:txEl>
                                              <p:pRg st="1" end="1"/>
                                            </p:txEl>
                                          </p:spTgt>
                                        </p:tgtEl>
                                        <p:attrNameLst>
                                          <p:attrName>style.visibility</p:attrName>
                                        </p:attrNameLst>
                                      </p:cBhvr>
                                      <p:to>
                                        <p:strVal val="visible"/>
                                      </p:to>
                                    </p:set>
                                    <p:anim calcmode="lin" valueType="num">
                                      <p:cBhvr additive="base">
                                        <p:cTn id="13" dur="500" fill="hold"/>
                                        <p:tgtEl>
                                          <p:spTgt spid="386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86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86051">
                                            <p:txEl>
                                              <p:pRg st="2" end="2"/>
                                            </p:txEl>
                                          </p:spTgt>
                                        </p:tgtEl>
                                        <p:attrNameLst>
                                          <p:attrName>style.visibility</p:attrName>
                                        </p:attrNameLst>
                                      </p:cBhvr>
                                      <p:to>
                                        <p:strVal val="visible"/>
                                      </p:to>
                                    </p:set>
                                    <p:anim calcmode="lin" valueType="num">
                                      <p:cBhvr additive="base">
                                        <p:cTn id="19" dur="500" fill="hold"/>
                                        <p:tgtEl>
                                          <p:spTgt spid="386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86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86051">
                                            <p:txEl>
                                              <p:pRg st="3" end="3"/>
                                            </p:txEl>
                                          </p:spTgt>
                                        </p:tgtEl>
                                        <p:attrNameLst>
                                          <p:attrName>style.visibility</p:attrName>
                                        </p:attrNameLst>
                                      </p:cBhvr>
                                      <p:to>
                                        <p:strVal val="visible"/>
                                      </p:to>
                                    </p:set>
                                    <p:anim calcmode="lin" valueType="num">
                                      <p:cBhvr additive="base">
                                        <p:cTn id="25" dur="500" fill="hold"/>
                                        <p:tgtEl>
                                          <p:spTgt spid="386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86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86051">
                                            <p:txEl>
                                              <p:pRg st="4" end="4"/>
                                            </p:txEl>
                                          </p:spTgt>
                                        </p:tgtEl>
                                        <p:attrNameLst>
                                          <p:attrName>style.visibility</p:attrName>
                                        </p:attrNameLst>
                                      </p:cBhvr>
                                      <p:to>
                                        <p:strVal val="visible"/>
                                      </p:to>
                                    </p:set>
                                    <p:anim calcmode="lin" valueType="num">
                                      <p:cBhvr additive="base">
                                        <p:cTn id="31" dur="500" fill="hold"/>
                                        <p:tgtEl>
                                          <p:spTgt spid="3860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8605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a:spLocks noGrp="1"/>
          </p:cNvSpPr>
          <p:nvPr>
            <p:ph type="sldNum" sz="quarter" idx="4294967295"/>
          </p:nvPr>
        </p:nvSpPr>
        <p:spPr>
          <a:xfrm>
            <a:off x="6553200" y="6245225"/>
            <a:ext cx="2133600" cy="476250"/>
          </a:xfrm>
          <a:prstGeom prst="rect">
            <a:avLst/>
          </a:prstGeom>
        </p:spPr>
        <p:txBody>
          <a:bodyPr/>
          <a:lstStyle/>
          <a:p>
            <a:pPr>
              <a:defRPr/>
            </a:pPr>
            <a:fld id="{2B7C9160-AD89-44F8-B6AA-B005379E7309}" type="slidenum">
              <a:rPr lang="zh-CN" altLang="en-US" smtClean="0"/>
              <a:t>87</a:t>
            </a:fld>
            <a:endParaRPr lang="en-US" altLang="zh-CN"/>
          </a:p>
        </p:txBody>
      </p:sp>
      <p:pic>
        <p:nvPicPr>
          <p:cNvPr id="100355" name="Picture 15" descr="snap"/>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356357" name="AutoShape 5"/>
          <p:cNvSpPr/>
          <p:nvPr/>
        </p:nvSpPr>
        <p:spPr bwMode="auto">
          <a:xfrm>
            <a:off x="1763713" y="1196975"/>
            <a:ext cx="4103687" cy="431800"/>
          </a:xfrm>
          <a:prstGeom prst="borderCallout1">
            <a:avLst>
              <a:gd name="adj1" fmla="val 26472"/>
              <a:gd name="adj2" fmla="val -1856"/>
              <a:gd name="adj3" fmla="val 203310"/>
              <a:gd name="adj4" fmla="val -34431"/>
            </a:avLst>
          </a:prstGeom>
          <a:solidFill>
            <a:schemeClr val="accent1"/>
          </a:solidFill>
          <a:ln w="9525">
            <a:solidFill>
              <a:srgbClr val="000000"/>
            </a:solidFill>
            <a:miter lim="800000"/>
          </a:ln>
        </p:spPr>
        <p:txBody>
          <a:bodyPr anchor="ctr"/>
          <a:lstStyle/>
          <a:p>
            <a:r>
              <a:rPr lang="zh-CN" altLang="en-US" b="1"/>
              <a:t>查看目标是否到达并得到响应时间</a:t>
            </a:r>
            <a:endParaRPr lang="en-US" altLang="zh-CN" b="1"/>
          </a:p>
        </p:txBody>
      </p:sp>
      <p:sp>
        <p:nvSpPr>
          <p:cNvPr id="356358" name="AutoShape 6"/>
          <p:cNvSpPr/>
          <p:nvPr/>
        </p:nvSpPr>
        <p:spPr bwMode="auto">
          <a:xfrm>
            <a:off x="1763713" y="1700213"/>
            <a:ext cx="4103687" cy="431800"/>
          </a:xfrm>
          <a:prstGeom prst="borderCallout1">
            <a:avLst>
              <a:gd name="adj1" fmla="val 26472"/>
              <a:gd name="adj2" fmla="val -1856"/>
              <a:gd name="adj3" fmla="val 154778"/>
              <a:gd name="adj4" fmla="val -34431"/>
            </a:avLst>
          </a:prstGeom>
          <a:solidFill>
            <a:schemeClr val="accent1"/>
          </a:solidFill>
          <a:ln w="9525">
            <a:solidFill>
              <a:srgbClr val="000000"/>
            </a:solidFill>
            <a:miter lim="800000"/>
          </a:ln>
        </p:spPr>
        <p:txBody>
          <a:bodyPr anchor="ctr"/>
          <a:lstStyle/>
          <a:p>
            <a:r>
              <a:rPr lang="zh-CN" altLang="en-US" b="1"/>
              <a:t>查询</a:t>
            </a:r>
            <a:r>
              <a:rPr lang="en-US" altLang="zh-CN" b="1"/>
              <a:t>DNS</a:t>
            </a:r>
            <a:r>
              <a:rPr lang="zh-CN" altLang="en-US" b="1"/>
              <a:t>服务器</a:t>
            </a:r>
            <a:endParaRPr lang="en-US" altLang="zh-CN" b="1"/>
          </a:p>
        </p:txBody>
      </p:sp>
      <p:sp>
        <p:nvSpPr>
          <p:cNvPr id="356359" name="AutoShape 7"/>
          <p:cNvSpPr/>
          <p:nvPr/>
        </p:nvSpPr>
        <p:spPr bwMode="auto">
          <a:xfrm>
            <a:off x="1763713" y="2205038"/>
            <a:ext cx="4103687" cy="576262"/>
          </a:xfrm>
          <a:prstGeom prst="borderCallout1">
            <a:avLst>
              <a:gd name="adj1" fmla="val 19833"/>
              <a:gd name="adj2" fmla="val -1856"/>
              <a:gd name="adj3" fmla="val 82921"/>
              <a:gd name="adj4" fmla="val -34662"/>
            </a:avLst>
          </a:prstGeom>
          <a:solidFill>
            <a:schemeClr val="accent1"/>
          </a:solidFill>
          <a:ln w="9525">
            <a:solidFill>
              <a:srgbClr val="000000"/>
            </a:solidFill>
            <a:miter lim="800000"/>
          </a:ln>
        </p:spPr>
        <p:txBody>
          <a:bodyPr anchor="ctr"/>
          <a:lstStyle/>
          <a:p>
            <a:r>
              <a:rPr lang="zh-CN" altLang="en-US" b="1"/>
              <a:t>使用默认或用户指定的</a:t>
            </a:r>
            <a:r>
              <a:rPr lang="en-US" altLang="zh-CN" b="1"/>
              <a:t>whois</a:t>
            </a:r>
            <a:r>
              <a:rPr lang="zh-CN" altLang="en-US" b="1"/>
              <a:t>库执行</a:t>
            </a:r>
            <a:r>
              <a:rPr lang="en-US" altLang="zh-CN" b="1"/>
              <a:t>whois</a:t>
            </a:r>
            <a:r>
              <a:rPr lang="zh-CN" altLang="en-US" b="1"/>
              <a:t>查询</a:t>
            </a:r>
          </a:p>
        </p:txBody>
      </p:sp>
      <p:sp>
        <p:nvSpPr>
          <p:cNvPr id="356360" name="AutoShape 8"/>
          <p:cNvSpPr/>
          <p:nvPr/>
        </p:nvSpPr>
        <p:spPr bwMode="auto">
          <a:xfrm>
            <a:off x="1763713" y="2852738"/>
            <a:ext cx="4103687" cy="433387"/>
          </a:xfrm>
          <a:prstGeom prst="borderCallout1">
            <a:avLst>
              <a:gd name="adj1" fmla="val 26375"/>
              <a:gd name="adj2" fmla="val -1856"/>
              <a:gd name="adj3" fmla="val 39926"/>
              <a:gd name="adj4" fmla="val -34199"/>
            </a:avLst>
          </a:prstGeom>
          <a:solidFill>
            <a:schemeClr val="accent1"/>
          </a:solidFill>
          <a:ln w="9525">
            <a:solidFill>
              <a:srgbClr val="000000"/>
            </a:solidFill>
            <a:miter lim="800000"/>
          </a:ln>
        </p:spPr>
        <p:txBody>
          <a:bodyPr anchor="ctr"/>
          <a:lstStyle/>
          <a:p>
            <a:r>
              <a:rPr lang="zh-CN" altLang="en-US" b="1"/>
              <a:t>确定谁拥有特定的</a:t>
            </a:r>
            <a:r>
              <a:rPr lang="en-US" altLang="zh-CN" b="1"/>
              <a:t>IP</a:t>
            </a:r>
            <a:r>
              <a:rPr lang="zh-CN" altLang="en-US" b="1"/>
              <a:t>地址段</a:t>
            </a:r>
            <a:endParaRPr lang="en-US" altLang="zh-CN" b="1"/>
          </a:p>
        </p:txBody>
      </p:sp>
      <p:sp>
        <p:nvSpPr>
          <p:cNvPr id="356361" name="AutoShape 9"/>
          <p:cNvSpPr/>
          <p:nvPr/>
        </p:nvSpPr>
        <p:spPr bwMode="auto">
          <a:xfrm>
            <a:off x="1763713" y="3355975"/>
            <a:ext cx="4103687" cy="433388"/>
          </a:xfrm>
          <a:prstGeom prst="borderCallout1">
            <a:avLst>
              <a:gd name="adj1" fmla="val 26375"/>
              <a:gd name="adj2" fmla="val -1856"/>
              <a:gd name="adj3" fmla="val -1833"/>
              <a:gd name="adj4" fmla="val -35125"/>
            </a:avLst>
          </a:prstGeom>
          <a:solidFill>
            <a:schemeClr val="accent1"/>
          </a:solidFill>
          <a:ln w="9525">
            <a:solidFill>
              <a:srgbClr val="000000"/>
            </a:solidFill>
            <a:miter lim="800000"/>
          </a:ln>
        </p:spPr>
        <p:txBody>
          <a:bodyPr anchor="ctr"/>
          <a:lstStyle/>
          <a:p>
            <a:r>
              <a:rPr lang="en-US" altLang="zh-CN" b="1"/>
              <a:t>DNS</a:t>
            </a:r>
            <a:r>
              <a:rPr lang="zh-CN" altLang="en-US" b="1"/>
              <a:t>区域传送查询</a:t>
            </a:r>
          </a:p>
        </p:txBody>
      </p:sp>
      <p:sp>
        <p:nvSpPr>
          <p:cNvPr id="356362" name="AutoShape 10"/>
          <p:cNvSpPr/>
          <p:nvPr/>
        </p:nvSpPr>
        <p:spPr bwMode="auto">
          <a:xfrm>
            <a:off x="1763713" y="3859213"/>
            <a:ext cx="4103687" cy="433387"/>
          </a:xfrm>
          <a:prstGeom prst="borderCallout1">
            <a:avLst>
              <a:gd name="adj1" fmla="val 26375"/>
              <a:gd name="adj2" fmla="val -1856"/>
              <a:gd name="adj3" fmla="val -39194"/>
              <a:gd name="adj4" fmla="val -33731"/>
            </a:avLst>
          </a:prstGeom>
          <a:solidFill>
            <a:schemeClr val="accent1"/>
          </a:solidFill>
          <a:ln w="9525">
            <a:solidFill>
              <a:srgbClr val="000000"/>
            </a:solidFill>
            <a:miter lim="800000"/>
          </a:ln>
        </p:spPr>
        <p:txBody>
          <a:bodyPr anchor="ctr"/>
          <a:lstStyle/>
          <a:p>
            <a:r>
              <a:rPr lang="zh-CN" altLang="en-US" b="1"/>
              <a:t>查询源与目标计算机之间的路由列表</a:t>
            </a:r>
          </a:p>
        </p:txBody>
      </p:sp>
      <p:sp>
        <p:nvSpPr>
          <p:cNvPr id="356363" name="AutoShape 11"/>
          <p:cNvSpPr/>
          <p:nvPr/>
        </p:nvSpPr>
        <p:spPr bwMode="auto">
          <a:xfrm>
            <a:off x="1763713" y="4365625"/>
            <a:ext cx="4103687" cy="433388"/>
          </a:xfrm>
          <a:prstGeom prst="borderCallout1">
            <a:avLst>
              <a:gd name="adj1" fmla="val 26375"/>
              <a:gd name="adj2" fmla="val -1856"/>
              <a:gd name="adj3" fmla="val -91940"/>
              <a:gd name="adj4" fmla="val -34662"/>
            </a:avLst>
          </a:prstGeom>
          <a:solidFill>
            <a:schemeClr val="accent1"/>
          </a:solidFill>
          <a:ln w="9525">
            <a:solidFill>
              <a:srgbClr val="000000"/>
            </a:solidFill>
            <a:miter lim="800000"/>
          </a:ln>
        </p:spPr>
        <p:txBody>
          <a:bodyPr anchor="ctr"/>
          <a:lstStyle/>
          <a:p>
            <a:r>
              <a:rPr lang="zh-CN" altLang="en-US" b="1"/>
              <a:t>获取</a:t>
            </a:r>
            <a:r>
              <a:rPr lang="en-US" altLang="zh-CN" b="1"/>
              <a:t>Unix/Linux</a:t>
            </a:r>
            <a:r>
              <a:rPr lang="zh-CN" altLang="en-US" b="1"/>
              <a:t>系统的用户列表</a:t>
            </a:r>
            <a:endParaRPr lang="en-US" altLang="zh-CN" b="1"/>
          </a:p>
        </p:txBody>
      </p:sp>
      <p:sp>
        <p:nvSpPr>
          <p:cNvPr id="356364" name="AutoShape 12"/>
          <p:cNvSpPr/>
          <p:nvPr/>
        </p:nvSpPr>
        <p:spPr bwMode="auto">
          <a:xfrm>
            <a:off x="1763713" y="4868863"/>
            <a:ext cx="4103687" cy="576262"/>
          </a:xfrm>
          <a:prstGeom prst="borderCallout1">
            <a:avLst>
              <a:gd name="adj1" fmla="val 19833"/>
              <a:gd name="adj2" fmla="val -1856"/>
              <a:gd name="adj3" fmla="val -108815"/>
              <a:gd name="adj4" fmla="val -33500"/>
            </a:avLst>
          </a:prstGeom>
          <a:solidFill>
            <a:schemeClr val="accent1"/>
          </a:solidFill>
          <a:ln w="9525">
            <a:solidFill>
              <a:srgbClr val="000000"/>
            </a:solidFill>
            <a:miter lim="800000"/>
          </a:ln>
        </p:spPr>
        <p:txBody>
          <a:bodyPr anchor="ctr"/>
          <a:lstStyle/>
          <a:p>
            <a:r>
              <a:rPr lang="zh-CN" altLang="en-US" b="1"/>
              <a:t>确定一个特定的邮件地址在一个邮件服务器上的有效性</a:t>
            </a:r>
          </a:p>
        </p:txBody>
      </p:sp>
      <p:sp>
        <p:nvSpPr>
          <p:cNvPr id="356365" name="AutoShape 13"/>
          <p:cNvSpPr/>
          <p:nvPr/>
        </p:nvSpPr>
        <p:spPr bwMode="auto">
          <a:xfrm>
            <a:off x="1763713" y="5589588"/>
            <a:ext cx="4103687" cy="503237"/>
          </a:xfrm>
          <a:prstGeom prst="borderCallout1">
            <a:avLst>
              <a:gd name="adj1" fmla="val 22713"/>
              <a:gd name="adj2" fmla="val -1856"/>
              <a:gd name="adj3" fmla="val -154889"/>
              <a:gd name="adj4" fmla="val -34662"/>
            </a:avLst>
          </a:prstGeom>
          <a:solidFill>
            <a:schemeClr val="accent1"/>
          </a:solidFill>
          <a:ln w="9525">
            <a:solidFill>
              <a:srgbClr val="000000"/>
            </a:solidFill>
            <a:miter lim="800000"/>
          </a:ln>
        </p:spPr>
        <p:txBody>
          <a:bodyPr anchor="ctr"/>
          <a:lstStyle/>
          <a:p>
            <a:r>
              <a:rPr lang="en-US" altLang="zh-CN" b="1"/>
              <a:t>Web</a:t>
            </a:r>
            <a:r>
              <a:rPr lang="zh-CN" altLang="en-US" b="1"/>
              <a:t>浏览器，浏览原始的</a:t>
            </a:r>
            <a:r>
              <a:rPr lang="en-US" altLang="zh-CN" b="1"/>
              <a:t>HTTP</a:t>
            </a:r>
            <a:r>
              <a:rPr lang="zh-CN" altLang="en-US" b="1"/>
              <a:t>交互</a:t>
            </a:r>
          </a:p>
        </p:txBody>
      </p:sp>
      <p:sp>
        <p:nvSpPr>
          <p:cNvPr id="356368" name="AutoShape 16"/>
          <p:cNvSpPr/>
          <p:nvPr/>
        </p:nvSpPr>
        <p:spPr bwMode="auto">
          <a:xfrm>
            <a:off x="4500563" y="404813"/>
            <a:ext cx="4103687" cy="719137"/>
          </a:xfrm>
          <a:prstGeom prst="borderCallout1">
            <a:avLst>
              <a:gd name="adj1" fmla="val 15894"/>
              <a:gd name="adj2" fmla="val -1856"/>
              <a:gd name="adj3" fmla="val 81898"/>
              <a:gd name="adj4" fmla="val -40000"/>
            </a:avLst>
          </a:prstGeom>
          <a:solidFill>
            <a:schemeClr val="accent1"/>
          </a:solidFill>
          <a:ln w="9525">
            <a:solidFill>
              <a:srgbClr val="000000"/>
            </a:solidFill>
            <a:miter lim="800000"/>
          </a:ln>
        </p:spPr>
        <p:txBody>
          <a:bodyPr anchor="ctr"/>
          <a:lstStyle/>
          <a:p>
            <a:r>
              <a:rPr lang="en-US" altLang="zh-CN" b="1"/>
              <a:t>Web</a:t>
            </a:r>
            <a:r>
              <a:rPr lang="zh-CN" altLang="en-US" b="1"/>
              <a:t>爬行程序，获取一个</a:t>
            </a:r>
            <a:r>
              <a:rPr lang="en-US" altLang="zh-CN" b="1"/>
              <a:t>Web</a:t>
            </a:r>
            <a:r>
              <a:rPr lang="zh-CN" altLang="en-US" b="1"/>
              <a:t>站点的全部内容</a:t>
            </a:r>
            <a:endParaRPr lang="en-US" altLang="zh-CN"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56357"/>
                                        </p:tgtEl>
                                        <p:attrNameLst>
                                          <p:attrName>style.visibility</p:attrName>
                                        </p:attrNameLst>
                                      </p:cBhvr>
                                      <p:to>
                                        <p:strVal val="visible"/>
                                      </p:to>
                                    </p:set>
                                    <p:animEffect transition="in" filter="slide(fromLeft)">
                                      <p:cBhvr>
                                        <p:cTn id="7" dur="500"/>
                                        <p:tgtEl>
                                          <p:spTgt spid="35635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356358"/>
                                        </p:tgtEl>
                                        <p:attrNameLst>
                                          <p:attrName>style.visibility</p:attrName>
                                        </p:attrNameLst>
                                      </p:cBhvr>
                                      <p:to>
                                        <p:strVal val="visible"/>
                                      </p:to>
                                    </p:set>
                                    <p:animEffect transition="in" filter="slide(fromLeft)">
                                      <p:cBhvr>
                                        <p:cTn id="12" dur="500"/>
                                        <p:tgtEl>
                                          <p:spTgt spid="35635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356359"/>
                                        </p:tgtEl>
                                        <p:attrNameLst>
                                          <p:attrName>style.visibility</p:attrName>
                                        </p:attrNameLst>
                                      </p:cBhvr>
                                      <p:to>
                                        <p:strVal val="visible"/>
                                      </p:to>
                                    </p:set>
                                    <p:animEffect transition="in" filter="slide(fromLeft)">
                                      <p:cBhvr>
                                        <p:cTn id="17" dur="500"/>
                                        <p:tgtEl>
                                          <p:spTgt spid="35635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356360"/>
                                        </p:tgtEl>
                                        <p:attrNameLst>
                                          <p:attrName>style.visibility</p:attrName>
                                        </p:attrNameLst>
                                      </p:cBhvr>
                                      <p:to>
                                        <p:strVal val="visible"/>
                                      </p:to>
                                    </p:set>
                                    <p:animEffect transition="in" filter="slide(fromLeft)">
                                      <p:cBhvr>
                                        <p:cTn id="22" dur="500"/>
                                        <p:tgtEl>
                                          <p:spTgt spid="356360"/>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356361"/>
                                        </p:tgtEl>
                                        <p:attrNameLst>
                                          <p:attrName>style.visibility</p:attrName>
                                        </p:attrNameLst>
                                      </p:cBhvr>
                                      <p:to>
                                        <p:strVal val="visible"/>
                                      </p:to>
                                    </p:set>
                                    <p:animEffect transition="in" filter="slide(fromLeft)">
                                      <p:cBhvr>
                                        <p:cTn id="27" dur="500"/>
                                        <p:tgtEl>
                                          <p:spTgt spid="356361"/>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grpId="0" nodeType="clickEffect">
                                  <p:stCondLst>
                                    <p:cond delay="0"/>
                                  </p:stCondLst>
                                  <p:childTnLst>
                                    <p:set>
                                      <p:cBhvr>
                                        <p:cTn id="31" dur="1" fill="hold">
                                          <p:stCondLst>
                                            <p:cond delay="0"/>
                                          </p:stCondLst>
                                        </p:cTn>
                                        <p:tgtEl>
                                          <p:spTgt spid="356362"/>
                                        </p:tgtEl>
                                        <p:attrNameLst>
                                          <p:attrName>style.visibility</p:attrName>
                                        </p:attrNameLst>
                                      </p:cBhvr>
                                      <p:to>
                                        <p:strVal val="visible"/>
                                      </p:to>
                                    </p:set>
                                    <p:animEffect transition="in" filter="slide(fromLeft)">
                                      <p:cBhvr>
                                        <p:cTn id="32" dur="500"/>
                                        <p:tgtEl>
                                          <p:spTgt spid="356362"/>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356363"/>
                                        </p:tgtEl>
                                        <p:attrNameLst>
                                          <p:attrName>style.visibility</p:attrName>
                                        </p:attrNameLst>
                                      </p:cBhvr>
                                      <p:to>
                                        <p:strVal val="visible"/>
                                      </p:to>
                                    </p:set>
                                    <p:animEffect transition="in" filter="slide(fromLeft)">
                                      <p:cBhvr>
                                        <p:cTn id="37" dur="500"/>
                                        <p:tgtEl>
                                          <p:spTgt spid="356363"/>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8" fill="hold" grpId="0" nodeType="clickEffect">
                                  <p:stCondLst>
                                    <p:cond delay="0"/>
                                  </p:stCondLst>
                                  <p:childTnLst>
                                    <p:set>
                                      <p:cBhvr>
                                        <p:cTn id="41" dur="1" fill="hold">
                                          <p:stCondLst>
                                            <p:cond delay="0"/>
                                          </p:stCondLst>
                                        </p:cTn>
                                        <p:tgtEl>
                                          <p:spTgt spid="356364"/>
                                        </p:tgtEl>
                                        <p:attrNameLst>
                                          <p:attrName>style.visibility</p:attrName>
                                        </p:attrNameLst>
                                      </p:cBhvr>
                                      <p:to>
                                        <p:strVal val="visible"/>
                                      </p:to>
                                    </p:set>
                                    <p:animEffect transition="in" filter="slide(fromLeft)">
                                      <p:cBhvr>
                                        <p:cTn id="42" dur="500"/>
                                        <p:tgtEl>
                                          <p:spTgt spid="356364"/>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grpId="0" nodeType="clickEffect">
                                  <p:stCondLst>
                                    <p:cond delay="0"/>
                                  </p:stCondLst>
                                  <p:childTnLst>
                                    <p:set>
                                      <p:cBhvr>
                                        <p:cTn id="46" dur="1" fill="hold">
                                          <p:stCondLst>
                                            <p:cond delay="0"/>
                                          </p:stCondLst>
                                        </p:cTn>
                                        <p:tgtEl>
                                          <p:spTgt spid="356365"/>
                                        </p:tgtEl>
                                        <p:attrNameLst>
                                          <p:attrName>style.visibility</p:attrName>
                                        </p:attrNameLst>
                                      </p:cBhvr>
                                      <p:to>
                                        <p:strVal val="visible"/>
                                      </p:to>
                                    </p:set>
                                    <p:animEffect transition="in" filter="slide(fromLeft)">
                                      <p:cBhvr>
                                        <p:cTn id="47" dur="500"/>
                                        <p:tgtEl>
                                          <p:spTgt spid="356365"/>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grpId="0" nodeType="clickEffect">
                                  <p:stCondLst>
                                    <p:cond delay="0"/>
                                  </p:stCondLst>
                                  <p:childTnLst>
                                    <p:set>
                                      <p:cBhvr>
                                        <p:cTn id="51" dur="1" fill="hold">
                                          <p:stCondLst>
                                            <p:cond delay="0"/>
                                          </p:stCondLst>
                                        </p:cTn>
                                        <p:tgtEl>
                                          <p:spTgt spid="356368"/>
                                        </p:tgtEl>
                                        <p:attrNameLst>
                                          <p:attrName>style.visibility</p:attrName>
                                        </p:attrNameLst>
                                      </p:cBhvr>
                                      <p:to>
                                        <p:strVal val="visible"/>
                                      </p:to>
                                    </p:set>
                                    <p:animEffect transition="in" filter="slide(fromLeft)">
                                      <p:cBhvr>
                                        <p:cTn id="52" dur="500"/>
                                        <p:tgtEl>
                                          <p:spTgt spid="356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7" grpId="0" animBg="1"/>
      <p:bldP spid="356358" grpId="0" animBg="1"/>
      <p:bldP spid="356359" grpId="0" animBg="1"/>
      <p:bldP spid="356360" grpId="0" animBg="1"/>
      <p:bldP spid="356361" grpId="0" animBg="1"/>
      <p:bldP spid="356362" grpId="0" animBg="1"/>
      <p:bldP spid="356363" grpId="0" animBg="1"/>
      <p:bldP spid="356364" grpId="0" animBg="1"/>
      <p:bldP spid="356365" grpId="0" animBg="1"/>
      <p:bldP spid="35636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2"/>
          <p:cNvSpPr>
            <a:spLocks noGrp="1" noChangeArrowheads="1"/>
          </p:cNvSpPr>
          <p:nvPr>
            <p:ph type="title"/>
          </p:nvPr>
        </p:nvSpPr>
        <p:spPr/>
        <p:txBody>
          <a:bodyPr/>
          <a:lstStyle/>
          <a:p>
            <a:pPr eaLnBrk="1" hangingPunct="1"/>
            <a:r>
              <a:rPr lang="zh-CN" altLang="en-US"/>
              <a:t>（二）基于</a:t>
            </a:r>
            <a:r>
              <a:rPr lang="en-US" altLang="zh-CN">
                <a:latin typeface="Times New Roman" panose="02020603050405020304" pitchFamily="18" charset="0"/>
              </a:rPr>
              <a:t>Web</a:t>
            </a:r>
            <a:r>
              <a:rPr lang="zh-CN" altLang="en-US"/>
              <a:t>的侦察工具</a:t>
            </a:r>
          </a:p>
        </p:txBody>
      </p:sp>
      <p:sp>
        <p:nvSpPr>
          <p:cNvPr id="385027" name="Rectangle 3"/>
          <p:cNvSpPr>
            <a:spLocks noGrp="1" noChangeArrowheads="1"/>
          </p:cNvSpPr>
          <p:nvPr>
            <p:ph type="body" idx="1"/>
          </p:nvPr>
        </p:nvSpPr>
        <p:spPr>
          <a:xfrm>
            <a:off x="668338" y="1401763"/>
            <a:ext cx="7772400" cy="4114800"/>
          </a:xfrm>
        </p:spPr>
        <p:txBody>
          <a:bodyPr/>
          <a:lstStyle/>
          <a:p>
            <a:pPr eaLnBrk="1" hangingPunct="1"/>
            <a:r>
              <a:rPr lang="en-US" altLang="zh-CN" dirty="0"/>
              <a:t>Internet</a:t>
            </a:r>
            <a:r>
              <a:rPr lang="zh-CN" altLang="en-US" dirty="0"/>
              <a:t>上免费提供的基于</a:t>
            </a:r>
            <a:r>
              <a:rPr lang="en-US" altLang="zh-CN" dirty="0"/>
              <a:t>Web</a:t>
            </a:r>
            <a:r>
              <a:rPr lang="zh-CN" altLang="en-US" dirty="0"/>
              <a:t>的侦察工具：</a:t>
            </a:r>
          </a:p>
          <a:p>
            <a:pPr lvl="1" eaLnBrk="1" hangingPunct="1"/>
            <a:r>
              <a:rPr lang="en-US" altLang="zh-CN" dirty="0">
                <a:hlinkClick r:id="rId2"/>
              </a:rPr>
              <a:t>http://www.samspade.org</a:t>
            </a:r>
            <a:r>
              <a:rPr lang="en-US" altLang="zh-CN" dirty="0"/>
              <a:t> (</a:t>
            </a:r>
            <a:r>
              <a:rPr lang="zh-CN" altLang="en-US" dirty="0"/>
              <a:t>除了提供</a:t>
            </a:r>
            <a:r>
              <a:rPr lang="en-US" altLang="zh-CN" dirty="0"/>
              <a:t>Sam Spade</a:t>
            </a:r>
            <a:r>
              <a:rPr lang="zh-CN" altLang="en-US" dirty="0"/>
              <a:t>客户端，还提供基于</a:t>
            </a:r>
            <a:r>
              <a:rPr lang="en-US" altLang="zh-CN" dirty="0"/>
              <a:t>Web</a:t>
            </a:r>
            <a:r>
              <a:rPr lang="zh-CN" altLang="en-US" dirty="0"/>
              <a:t>的工具</a:t>
            </a:r>
            <a:r>
              <a:rPr lang="en-US" altLang="zh-CN" dirty="0"/>
              <a:t>)</a:t>
            </a:r>
          </a:p>
          <a:p>
            <a:pPr lvl="1" eaLnBrk="1" hangingPunct="1"/>
            <a:r>
              <a:rPr lang="en-US" altLang="zh-CN" dirty="0">
                <a:hlinkClick r:id="rId3"/>
              </a:rPr>
              <a:t>http://www.dnsstuff.com</a:t>
            </a:r>
            <a:endParaRPr lang="en-US" altLang="zh-CN" dirty="0"/>
          </a:p>
          <a:p>
            <a:pPr lvl="1" eaLnBrk="1" hangingPunct="1"/>
            <a:r>
              <a:rPr lang="en-US" altLang="zh-CN" dirty="0">
                <a:hlinkClick r:id="rId4"/>
              </a:rPr>
              <a:t>http://www.traceroute.org</a:t>
            </a:r>
            <a:endParaRPr lang="en-US" altLang="zh-CN" dirty="0"/>
          </a:p>
          <a:p>
            <a:pPr lvl="1" eaLnBrk="1" hangingPunct="1"/>
            <a:r>
              <a:rPr lang="en-US" altLang="zh-CN" dirty="0">
                <a:hlinkClick r:id="rId5"/>
              </a:rPr>
              <a:t>http://www.network-tools.com</a:t>
            </a:r>
            <a:endParaRPr lang="en-US" altLang="zh-CN" dirty="0"/>
          </a:p>
          <a:p>
            <a:pPr lvl="1" eaLnBrk="1" hangingPunct="1"/>
            <a:r>
              <a:rPr lang="en-US" altLang="zh-CN" dirty="0">
                <a:hlinkClick r:id="rId6"/>
              </a:rPr>
              <a:t>http://www.cotse.com/refs.com</a:t>
            </a:r>
            <a:endParaRPr lang="en-US" altLang="zh-CN" dirty="0"/>
          </a:p>
          <a:p>
            <a:pPr lvl="1" eaLnBrk="1" hangingPunct="1"/>
            <a:r>
              <a:rPr lang="en-US" altLang="zh-CN" dirty="0">
                <a:hlinkClick r:id="rId7"/>
              </a:rPr>
              <a:t>http://www.securityspace.com</a:t>
            </a:r>
            <a:endParaRPr lang="en-US" altLang="zh-CN" dirty="0"/>
          </a:p>
        </p:txBody>
      </p:sp>
      <p:sp>
        <p:nvSpPr>
          <p:cNvPr id="385030" name="Rectangle 6"/>
          <p:cNvSpPr>
            <a:spLocks noChangeArrowheads="1"/>
          </p:cNvSpPr>
          <p:nvPr/>
        </p:nvSpPr>
        <p:spPr bwMode="auto">
          <a:xfrm>
            <a:off x="1212850" y="4451350"/>
            <a:ext cx="6769100" cy="1201738"/>
          </a:xfrm>
          <a:prstGeom prst="rect">
            <a:avLst/>
          </a:prstGeom>
          <a:solidFill>
            <a:srgbClr val="CCFFFF"/>
          </a:solidFill>
          <a:ln w="9525">
            <a:solidFill>
              <a:srgbClr val="000000"/>
            </a:solidFill>
            <a:miter lim="800000"/>
          </a:ln>
        </p:spPr>
        <p:txBody>
          <a:bodyPr anchor="ctr"/>
          <a:lstStyle/>
          <a:p>
            <a:r>
              <a:rPr lang="zh-CN" altLang="en-US" sz="2000" b="1">
                <a:solidFill>
                  <a:srgbClr val="DF6C1D"/>
                </a:solidFill>
                <a:latin typeface="黑体" panose="02010609060101010101" pitchFamily="2" charset="-122"/>
              </a:rPr>
              <a:t>注意</a:t>
            </a:r>
            <a:r>
              <a:rPr lang="zh-CN" altLang="en-US" sz="2000" b="1">
                <a:solidFill>
                  <a:srgbClr val="000000"/>
                </a:solidFill>
                <a:latin typeface="黑体" panose="02010609060101010101" pitchFamily="2" charset="-122"/>
              </a:rPr>
              <a:t>：许多侦察和攻击站点具有黑客背景，可能会监视你的活动甚至对你发起攻击，用户应该仅通过与单位相隔离的</a:t>
            </a:r>
            <a:r>
              <a:rPr lang="en-US" altLang="zh-CN" sz="2000" b="1">
                <a:solidFill>
                  <a:srgbClr val="000000"/>
                </a:solidFill>
                <a:latin typeface="黑体" panose="02010609060101010101" pitchFamily="2" charset="-122"/>
              </a:rPr>
              <a:t>ISP</a:t>
            </a:r>
            <a:r>
              <a:rPr lang="zh-CN" altLang="en-US" sz="2000" b="1">
                <a:solidFill>
                  <a:srgbClr val="000000"/>
                </a:solidFill>
                <a:latin typeface="黑体" panose="02010609060101010101" pitchFamily="2" charset="-122"/>
              </a:rPr>
              <a:t>来访问，使用不带敏感信息的客户端。</a:t>
            </a:r>
            <a:endParaRPr lang="en-US" altLang="zh-CN" sz="2000" b="1">
              <a:solidFill>
                <a:srgbClr val="000000"/>
              </a:solidFill>
              <a:latin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85027">
                                            <p:txEl>
                                              <p:pRg st="0" end="0"/>
                                            </p:txEl>
                                          </p:spTgt>
                                        </p:tgtEl>
                                        <p:attrNameLst>
                                          <p:attrName>style.visibility</p:attrName>
                                        </p:attrNameLst>
                                      </p:cBhvr>
                                      <p:to>
                                        <p:strVal val="visible"/>
                                      </p:to>
                                    </p:set>
                                    <p:anim calcmode="lin" valueType="num">
                                      <p:cBhvr additive="base">
                                        <p:cTn id="7" dur="500" fill="hold"/>
                                        <p:tgtEl>
                                          <p:spTgt spid="3850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50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502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502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502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502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502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502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85030"/>
                                        </p:tgtEl>
                                        <p:attrNameLst>
                                          <p:attrName>style.visibility</p:attrName>
                                        </p:attrNameLst>
                                      </p:cBhvr>
                                      <p:to>
                                        <p:strVal val="visible"/>
                                      </p:to>
                                    </p:set>
                                    <p:anim calcmode="lin" valueType="num">
                                      <p:cBhvr additive="base">
                                        <p:cTn id="27" dur="500" fill="hold"/>
                                        <p:tgtEl>
                                          <p:spTgt spid="385030"/>
                                        </p:tgtEl>
                                        <p:attrNameLst>
                                          <p:attrName>ppt_x</p:attrName>
                                        </p:attrNameLst>
                                      </p:cBhvr>
                                      <p:tavLst>
                                        <p:tav tm="0">
                                          <p:val>
                                            <p:strVal val="#ppt_x"/>
                                          </p:val>
                                        </p:tav>
                                        <p:tav tm="100000">
                                          <p:val>
                                            <p:strVal val="#ppt_x"/>
                                          </p:val>
                                        </p:tav>
                                      </p:tavLst>
                                    </p:anim>
                                    <p:anim calcmode="lin" valueType="num">
                                      <p:cBhvr additive="base">
                                        <p:cTn id="28" dur="500" fill="hold"/>
                                        <p:tgtEl>
                                          <p:spTgt spid="385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3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ChangeArrowheads="1"/>
          </p:cNvSpPr>
          <p:nvPr>
            <p:ph type="title"/>
          </p:nvPr>
        </p:nvSpPr>
        <p:spPr/>
        <p:txBody>
          <a:bodyPr/>
          <a:lstStyle/>
          <a:p>
            <a:pPr eaLnBrk="1" hangingPunct="1"/>
            <a:r>
              <a:rPr lang="zh-CN" altLang="en-US" sz="4400"/>
              <a:t>内容提要</a:t>
            </a:r>
            <a:endParaRPr lang="en-US" altLang="zh-CN" sz="2800">
              <a:solidFill>
                <a:schemeClr val="accent1"/>
              </a:solidFill>
            </a:endParaRPr>
          </a:p>
        </p:txBody>
      </p:sp>
      <p:grpSp>
        <p:nvGrpSpPr>
          <p:cNvPr id="2" name="Group 41"/>
          <p:cNvGrpSpPr/>
          <p:nvPr/>
        </p:nvGrpSpPr>
        <p:grpSpPr bwMode="auto">
          <a:xfrm>
            <a:off x="2044700" y="1785938"/>
            <a:ext cx="5622925" cy="817562"/>
            <a:chOff x="1152" y="1596"/>
            <a:chExt cx="3542" cy="515"/>
          </a:xfrm>
        </p:grpSpPr>
        <p:grpSp>
          <p:nvGrpSpPr>
            <p:cNvPr id="3" name="Group 42"/>
            <p:cNvGrpSpPr/>
            <p:nvPr/>
          </p:nvGrpSpPr>
          <p:grpSpPr bwMode="auto">
            <a:xfrm>
              <a:off x="1152" y="1692"/>
              <a:ext cx="480" cy="419"/>
              <a:chOff x="3174" y="2656"/>
              <a:chExt cx="1549" cy="1351"/>
            </a:xfrm>
          </p:grpSpPr>
          <p:sp>
            <p:nvSpPr>
              <p:cNvPr id="102424" name="AutoShape 43"/>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endParaRPr lang="zh-CN" altLang="en-US"/>
              </a:p>
            </p:txBody>
          </p:sp>
          <p:sp>
            <p:nvSpPr>
              <p:cNvPr id="102425" name="AutoShape 4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p>
            </p:txBody>
          </p:sp>
          <p:sp>
            <p:nvSpPr>
              <p:cNvPr id="355373" name="AutoShape 45"/>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lstStyle/>
              <a:p>
                <a:pPr>
                  <a:defRPr/>
                </a:pPr>
                <a:endParaRPr lang="zh-CN" altLang="en-US">
                  <a:ea typeface="+mn-ea"/>
                </a:endParaRPr>
              </a:p>
            </p:txBody>
          </p:sp>
        </p:grpSp>
        <p:sp>
          <p:nvSpPr>
            <p:cNvPr id="102421" name="Line 46"/>
            <p:cNvSpPr>
              <a:spLocks noChangeShapeType="1"/>
            </p:cNvSpPr>
            <p:nvPr/>
          </p:nvSpPr>
          <p:spPr bwMode="auto">
            <a:xfrm>
              <a:off x="1536" y="2076"/>
              <a:ext cx="3024" cy="0"/>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102422" name="Text Box 47"/>
            <p:cNvSpPr txBox="1">
              <a:spLocks noChangeArrowheads="1"/>
            </p:cNvSpPr>
            <p:nvPr/>
          </p:nvSpPr>
          <p:spPr bwMode="auto">
            <a:xfrm>
              <a:off x="1701" y="1596"/>
              <a:ext cx="2993" cy="442"/>
            </a:xfrm>
            <a:prstGeom prst="rect">
              <a:avLst/>
            </a:prstGeom>
            <a:noFill/>
            <a:ln w="9525" algn="ctr">
              <a:noFill/>
              <a:miter lim="800000"/>
            </a:ln>
          </p:spPr>
          <p:txBody>
            <a:bodyPr>
              <a:spAutoFit/>
            </a:bodyPr>
            <a:lstStyle/>
            <a:p>
              <a:pPr eaLnBrk="0" hangingPunct="0"/>
              <a:r>
                <a:rPr lang="zh-CN" altLang="en-US" sz="4000" b="1">
                  <a:solidFill>
                    <a:srgbClr val="000000"/>
                  </a:solidFill>
                  <a:ea typeface="隶书" panose="02010509060101010101" pitchFamily="49" charset="-122"/>
                </a:rPr>
                <a:t>网络侦察方法步骤</a:t>
              </a:r>
            </a:p>
          </p:txBody>
        </p:sp>
        <p:sp>
          <p:nvSpPr>
            <p:cNvPr id="102423" name="Text Box 48"/>
            <p:cNvSpPr txBox="1">
              <a:spLocks noChangeArrowheads="1"/>
            </p:cNvSpPr>
            <p:nvPr/>
          </p:nvSpPr>
          <p:spPr bwMode="gray">
            <a:xfrm>
              <a:off x="1276" y="1754"/>
              <a:ext cx="224" cy="291"/>
            </a:xfrm>
            <a:prstGeom prst="rect">
              <a:avLst/>
            </a:prstGeom>
            <a:noFill/>
            <a:ln w="9525" algn="ctr">
              <a:noFill/>
              <a:miter lim="800000"/>
            </a:ln>
          </p:spPr>
          <p:txBody>
            <a:bodyPr wrap="none">
              <a:spAutoFit/>
            </a:bodyPr>
            <a:lstStyle/>
            <a:p>
              <a:pPr algn="ctr" eaLnBrk="0" hangingPunct="0"/>
              <a:r>
                <a:rPr lang="en-US" altLang="zh-CN" sz="2400" b="1">
                  <a:solidFill>
                    <a:schemeClr val="bg1"/>
                  </a:solidFill>
                  <a:ea typeface="宋体" panose="02010600030101010101" pitchFamily="2" charset="-122"/>
                </a:rPr>
                <a:t>1</a:t>
              </a:r>
            </a:p>
          </p:txBody>
        </p:sp>
      </p:grpSp>
      <p:grpSp>
        <p:nvGrpSpPr>
          <p:cNvPr id="4" name="Group 49"/>
          <p:cNvGrpSpPr/>
          <p:nvPr/>
        </p:nvGrpSpPr>
        <p:grpSpPr bwMode="auto">
          <a:xfrm>
            <a:off x="2044700" y="3214688"/>
            <a:ext cx="5838825" cy="817562"/>
            <a:chOff x="1152" y="2203"/>
            <a:chExt cx="3678" cy="515"/>
          </a:xfrm>
        </p:grpSpPr>
        <p:grpSp>
          <p:nvGrpSpPr>
            <p:cNvPr id="5" name="Group 50"/>
            <p:cNvGrpSpPr/>
            <p:nvPr/>
          </p:nvGrpSpPr>
          <p:grpSpPr bwMode="auto">
            <a:xfrm>
              <a:off x="1152" y="2299"/>
              <a:ext cx="480" cy="419"/>
              <a:chOff x="1110" y="2656"/>
              <a:chExt cx="1549" cy="1351"/>
            </a:xfrm>
          </p:grpSpPr>
          <p:sp>
            <p:nvSpPr>
              <p:cNvPr id="102417" name="AutoShape 51"/>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endParaRPr lang="zh-CN" altLang="en-US"/>
              </a:p>
            </p:txBody>
          </p:sp>
          <p:sp>
            <p:nvSpPr>
              <p:cNvPr id="102418" name="AutoShape 52"/>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p>
            </p:txBody>
          </p:sp>
          <p:sp>
            <p:nvSpPr>
              <p:cNvPr id="355381" name="AutoShape 53"/>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p:spPr>
            <p:txBody>
              <a:bodyPr wrap="none" anchor="ctr"/>
              <a:lstStyle/>
              <a:p>
                <a:pPr>
                  <a:defRPr/>
                </a:pPr>
                <a:endParaRPr lang="zh-CN" altLang="en-US">
                  <a:ea typeface="+mn-ea"/>
                </a:endParaRPr>
              </a:p>
            </p:txBody>
          </p:sp>
        </p:grpSp>
        <p:sp>
          <p:nvSpPr>
            <p:cNvPr id="102414" name="Line 54"/>
            <p:cNvSpPr>
              <a:spLocks noChangeShapeType="1"/>
            </p:cNvSpPr>
            <p:nvPr/>
          </p:nvSpPr>
          <p:spPr bwMode="auto">
            <a:xfrm>
              <a:off x="1536" y="2683"/>
              <a:ext cx="3024" cy="0"/>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102415" name="Text Box 55"/>
            <p:cNvSpPr txBox="1">
              <a:spLocks noChangeArrowheads="1"/>
            </p:cNvSpPr>
            <p:nvPr/>
          </p:nvSpPr>
          <p:spPr bwMode="auto">
            <a:xfrm>
              <a:off x="1701" y="2203"/>
              <a:ext cx="3129" cy="442"/>
            </a:xfrm>
            <a:prstGeom prst="rect">
              <a:avLst/>
            </a:prstGeom>
            <a:noFill/>
            <a:ln w="9525" algn="ctr">
              <a:noFill/>
              <a:miter lim="800000"/>
            </a:ln>
          </p:spPr>
          <p:txBody>
            <a:bodyPr>
              <a:spAutoFit/>
            </a:bodyPr>
            <a:lstStyle/>
            <a:p>
              <a:pPr eaLnBrk="0" hangingPunct="0"/>
              <a:r>
                <a:rPr lang="zh-CN" altLang="en-US" sz="4000" b="1">
                  <a:solidFill>
                    <a:srgbClr val="000000"/>
                  </a:solidFill>
                  <a:ea typeface="隶书" panose="02010509060101010101" pitchFamily="49" charset="-122"/>
                </a:rPr>
                <a:t>多用途侦察工具</a:t>
              </a:r>
              <a:endParaRPr lang="en-US" altLang="zh-CN" sz="4000" b="1">
                <a:solidFill>
                  <a:srgbClr val="000000"/>
                </a:solidFill>
                <a:ea typeface="隶书" panose="02010509060101010101" pitchFamily="49" charset="-122"/>
              </a:endParaRPr>
            </a:p>
          </p:txBody>
        </p:sp>
        <p:sp>
          <p:nvSpPr>
            <p:cNvPr id="102416" name="Text Box 56"/>
            <p:cNvSpPr txBox="1">
              <a:spLocks noChangeArrowheads="1"/>
            </p:cNvSpPr>
            <p:nvPr/>
          </p:nvSpPr>
          <p:spPr bwMode="gray">
            <a:xfrm>
              <a:off x="1276" y="2361"/>
              <a:ext cx="224" cy="291"/>
            </a:xfrm>
            <a:prstGeom prst="rect">
              <a:avLst/>
            </a:prstGeom>
            <a:noFill/>
            <a:ln w="9525" algn="ctr">
              <a:noFill/>
              <a:miter lim="800000"/>
            </a:ln>
          </p:spPr>
          <p:txBody>
            <a:bodyPr wrap="none">
              <a:spAutoFit/>
            </a:bodyPr>
            <a:lstStyle/>
            <a:p>
              <a:pPr algn="ctr" eaLnBrk="0" hangingPunct="0"/>
              <a:r>
                <a:rPr lang="en-US" altLang="zh-CN" sz="2400" b="1">
                  <a:solidFill>
                    <a:schemeClr val="bg1"/>
                  </a:solidFill>
                  <a:ea typeface="宋体" panose="02010600030101010101" pitchFamily="2" charset="-122"/>
                </a:rPr>
                <a:t>2</a:t>
              </a:r>
            </a:p>
          </p:txBody>
        </p:sp>
      </p:grpSp>
      <p:grpSp>
        <p:nvGrpSpPr>
          <p:cNvPr id="6" name="Group 57"/>
          <p:cNvGrpSpPr/>
          <p:nvPr/>
        </p:nvGrpSpPr>
        <p:grpSpPr bwMode="auto">
          <a:xfrm>
            <a:off x="2044700" y="4851400"/>
            <a:ext cx="762000" cy="665163"/>
            <a:chOff x="3174" y="2656"/>
            <a:chExt cx="1549" cy="1351"/>
          </a:xfrm>
        </p:grpSpPr>
        <p:sp>
          <p:nvSpPr>
            <p:cNvPr id="102410" name="AutoShape 5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endParaRPr lang="zh-CN" altLang="en-US"/>
            </a:p>
          </p:txBody>
        </p:sp>
        <p:sp>
          <p:nvSpPr>
            <p:cNvPr id="102411" name="AutoShape 5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endParaRPr lang="zh-CN" altLang="en-US"/>
            </a:p>
          </p:txBody>
        </p:sp>
        <p:sp>
          <p:nvSpPr>
            <p:cNvPr id="355388" name="AutoShape 6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lstStyle/>
            <a:p>
              <a:pPr>
                <a:defRPr/>
              </a:pPr>
              <a:endParaRPr lang="zh-CN" altLang="en-US">
                <a:ea typeface="+mn-ea"/>
              </a:endParaRPr>
            </a:p>
          </p:txBody>
        </p:sp>
      </p:grpSp>
      <p:sp>
        <p:nvSpPr>
          <p:cNvPr id="102407" name="Line 61"/>
          <p:cNvSpPr>
            <a:spLocks noChangeShapeType="1"/>
          </p:cNvSpPr>
          <p:nvPr/>
        </p:nvSpPr>
        <p:spPr bwMode="auto">
          <a:xfrm>
            <a:off x="2654300" y="5461000"/>
            <a:ext cx="4800600" cy="0"/>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102408" name="Text Box 62"/>
          <p:cNvSpPr txBox="1">
            <a:spLocks noChangeArrowheads="1"/>
          </p:cNvSpPr>
          <p:nvPr/>
        </p:nvSpPr>
        <p:spPr bwMode="auto">
          <a:xfrm>
            <a:off x="2916238" y="4699000"/>
            <a:ext cx="4535487" cy="701675"/>
          </a:xfrm>
          <a:prstGeom prst="rect">
            <a:avLst/>
          </a:prstGeom>
          <a:solidFill>
            <a:srgbClr val="FF6600"/>
          </a:solidFill>
          <a:ln w="9525" algn="ctr">
            <a:noFill/>
            <a:miter lim="800000"/>
          </a:ln>
        </p:spPr>
        <p:txBody>
          <a:bodyPr>
            <a:spAutoFit/>
          </a:bodyPr>
          <a:lstStyle/>
          <a:p>
            <a:pPr eaLnBrk="0" hangingPunct="0"/>
            <a:r>
              <a:rPr lang="zh-CN" altLang="en-US" sz="4000" b="1">
                <a:solidFill>
                  <a:srgbClr val="000000"/>
                </a:solidFill>
                <a:ea typeface="隶书" panose="02010509060101010101" pitchFamily="49" charset="-122"/>
              </a:rPr>
              <a:t>网络侦察防御</a:t>
            </a:r>
          </a:p>
        </p:txBody>
      </p:sp>
      <p:sp>
        <p:nvSpPr>
          <p:cNvPr id="102409" name="Text Box 63"/>
          <p:cNvSpPr txBox="1">
            <a:spLocks noChangeArrowheads="1"/>
          </p:cNvSpPr>
          <p:nvPr/>
        </p:nvSpPr>
        <p:spPr bwMode="gray">
          <a:xfrm>
            <a:off x="2241550" y="4949825"/>
            <a:ext cx="355600" cy="461963"/>
          </a:xfrm>
          <a:prstGeom prst="rect">
            <a:avLst/>
          </a:prstGeom>
          <a:noFill/>
          <a:ln w="9525" algn="ctr">
            <a:noFill/>
            <a:miter lim="800000"/>
          </a:ln>
        </p:spPr>
        <p:txBody>
          <a:bodyPr wrap="none">
            <a:spAutoFit/>
          </a:bodyPr>
          <a:lstStyle/>
          <a:p>
            <a:pPr algn="ctr" eaLnBrk="0" hangingPunct="0"/>
            <a:r>
              <a:rPr lang="en-US" altLang="zh-CN" sz="2400" b="1">
                <a:solidFill>
                  <a:schemeClr val="bg1"/>
                </a:solidFill>
                <a:ea typeface="宋体" panose="02010600030101010101" pitchFamily="2" charset="-122"/>
              </a:rPr>
              <a:t>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370F1A76-8DCA-477B-A252-E5A568D8E3AE}"/>
              </a:ext>
            </a:extLst>
          </p:cNvPr>
          <p:cNvSpPr>
            <a:spLocks noGrp="1"/>
          </p:cNvSpPr>
          <p:nvPr>
            <p:ph idx="1"/>
          </p:nvPr>
        </p:nvSpPr>
        <p:spPr>
          <a:xfrm>
            <a:off x="538891" y="1536440"/>
            <a:ext cx="7772400" cy="4114800"/>
          </a:xfrm>
        </p:spPr>
        <p:txBody>
          <a:bodyPr/>
          <a:lstStyle/>
          <a:p>
            <a:r>
              <a:rPr lang="en-US" altLang="zh-CN" sz="1800" dirty="0"/>
              <a:t>intext:</a:t>
            </a:r>
            <a:r>
              <a:rPr lang="zh-CN" altLang="en-US" sz="1800" dirty="0"/>
              <a:t>把网页中的正文内容中的某个字符做为搜索条件</a:t>
            </a:r>
            <a:r>
              <a:rPr lang="en-US" altLang="zh-CN" sz="1800" dirty="0"/>
              <a:t>.</a:t>
            </a:r>
            <a:r>
              <a:rPr lang="zh-CN" altLang="en-US" sz="1800" dirty="0"/>
              <a:t>例如在</a:t>
            </a:r>
            <a:r>
              <a:rPr lang="en-US" altLang="zh-CN" sz="1800" dirty="0"/>
              <a:t>google</a:t>
            </a:r>
            <a:r>
              <a:rPr lang="zh-CN" altLang="en-US" sz="1800" dirty="0"/>
              <a:t>里输入</a:t>
            </a:r>
            <a:r>
              <a:rPr lang="en-US" altLang="zh-CN" sz="1800" dirty="0"/>
              <a:t>:intext:</a:t>
            </a:r>
            <a:r>
              <a:rPr lang="zh-CN" altLang="en-US" sz="1800" dirty="0"/>
              <a:t>暗网</a:t>
            </a:r>
            <a:r>
              <a:rPr lang="en-US" altLang="zh-CN" sz="1800" dirty="0"/>
              <a:t>.</a:t>
            </a:r>
            <a:r>
              <a:rPr lang="zh-CN" altLang="en-US" sz="1800" dirty="0"/>
              <a:t>将返回所有在网页正文部分包含”暗网”的网页。</a:t>
            </a:r>
            <a:r>
              <a:rPr lang="en-US" altLang="zh-CN" sz="1800" dirty="0" err="1"/>
              <a:t>allintext</a:t>
            </a:r>
            <a:r>
              <a:rPr lang="en-US" altLang="zh-CN" sz="1800" dirty="0"/>
              <a:t>:</a:t>
            </a:r>
            <a:r>
              <a:rPr lang="zh-CN" altLang="en-US" sz="1800" dirty="0"/>
              <a:t>使用方法和</a:t>
            </a:r>
            <a:r>
              <a:rPr lang="en-US" altLang="zh-CN" sz="1800" dirty="0"/>
              <a:t>intext</a:t>
            </a:r>
            <a:r>
              <a:rPr lang="zh-CN" altLang="en-US" sz="1800" dirty="0"/>
              <a:t>类似</a:t>
            </a:r>
            <a:r>
              <a:rPr lang="en-US" altLang="zh-CN" sz="1800" dirty="0"/>
              <a:t>.</a:t>
            </a:r>
            <a:endParaRPr lang="en-US" altLang="zh-CN" dirty="0"/>
          </a:p>
          <a:p>
            <a:r>
              <a:rPr lang="en-US" altLang="zh-CN" sz="1800" dirty="0"/>
              <a:t>intitle:</a:t>
            </a:r>
            <a:r>
              <a:rPr lang="zh-CN" altLang="en-US" sz="1800" dirty="0"/>
              <a:t>搜索网页标题中是否有我们所要找的字符</a:t>
            </a:r>
            <a:r>
              <a:rPr lang="en-US" altLang="zh-CN" sz="1800" dirty="0"/>
              <a:t>.</a:t>
            </a:r>
            <a:r>
              <a:rPr lang="zh-CN" altLang="en-US" sz="1800" dirty="0"/>
              <a:t>例如搜索</a:t>
            </a:r>
            <a:r>
              <a:rPr lang="en-US" altLang="zh-CN" sz="1800" dirty="0"/>
              <a:t>:intitle:</a:t>
            </a:r>
            <a:r>
              <a:rPr lang="zh-CN" altLang="en-US" sz="1800" dirty="0"/>
              <a:t>新冠病毒</a:t>
            </a:r>
            <a:r>
              <a:rPr lang="en-US" altLang="zh-CN" sz="1800" dirty="0"/>
              <a:t>.</a:t>
            </a:r>
            <a:r>
              <a:rPr lang="zh-CN" altLang="en-US" sz="1800" dirty="0"/>
              <a:t>将返回所有网页标题中包含”新冠病毒”的网页</a:t>
            </a:r>
            <a:r>
              <a:rPr lang="en-US" altLang="zh-CN" sz="1800" dirty="0"/>
              <a:t>.</a:t>
            </a:r>
            <a:r>
              <a:rPr lang="zh-CN" altLang="en-US" sz="1800" dirty="0"/>
              <a:t>同理</a:t>
            </a:r>
            <a:r>
              <a:rPr lang="en-US" altLang="zh-CN" sz="1800" dirty="0" err="1"/>
              <a:t>allintitle</a:t>
            </a:r>
            <a:r>
              <a:rPr lang="en-US" altLang="zh-CN" sz="1800" dirty="0"/>
              <a:t>:</a:t>
            </a:r>
            <a:r>
              <a:rPr lang="zh-CN" altLang="en-US" sz="1800" dirty="0"/>
              <a:t>也同</a:t>
            </a:r>
            <a:r>
              <a:rPr lang="en-US" altLang="zh-CN" sz="1800" dirty="0"/>
              <a:t>intitle</a:t>
            </a:r>
            <a:r>
              <a:rPr lang="zh-CN" altLang="en-US" sz="1800" dirty="0"/>
              <a:t>类似</a:t>
            </a:r>
            <a:r>
              <a:rPr lang="en-US" altLang="zh-CN" sz="1800" dirty="0"/>
              <a:t>.</a:t>
            </a:r>
            <a:endParaRPr lang="en-US" altLang="zh-CN" dirty="0"/>
          </a:p>
          <a:p>
            <a:r>
              <a:rPr lang="en-US" altLang="zh-CN" sz="1800" dirty="0"/>
              <a:t>cache:</a:t>
            </a:r>
            <a:r>
              <a:rPr lang="zh-CN" altLang="en-US" sz="1800" dirty="0"/>
              <a:t>搜索</a:t>
            </a:r>
            <a:r>
              <a:rPr lang="en-US" altLang="zh-CN" sz="1800" dirty="0"/>
              <a:t>google</a:t>
            </a:r>
            <a:r>
              <a:rPr lang="zh-CN" altLang="en-US" sz="1800" dirty="0"/>
              <a:t>里关于某些内容的缓存。</a:t>
            </a:r>
            <a:endParaRPr lang="en-US" altLang="zh-CN" sz="1800" dirty="0"/>
          </a:p>
          <a:p>
            <a:r>
              <a:rPr lang="en-US" altLang="zh-CN" sz="1800" dirty="0"/>
              <a:t>define:</a:t>
            </a:r>
            <a:r>
              <a:rPr lang="zh-CN" altLang="en-US" sz="1800" dirty="0"/>
              <a:t>搜索某个词语的定义</a:t>
            </a:r>
            <a:r>
              <a:rPr lang="en-US" altLang="zh-CN" sz="1800" dirty="0"/>
              <a:t>,</a:t>
            </a:r>
            <a:r>
              <a:rPr lang="zh-CN" altLang="en-US" sz="1800" dirty="0"/>
              <a:t>搜索</a:t>
            </a:r>
            <a:r>
              <a:rPr lang="en-US" altLang="zh-CN" sz="1800" dirty="0"/>
              <a:t>:</a:t>
            </a:r>
            <a:r>
              <a:rPr lang="en-US" altLang="zh-CN" sz="1800" dirty="0" err="1"/>
              <a:t>define:hacker</a:t>
            </a:r>
            <a:r>
              <a:rPr lang="en-US" altLang="zh-CN" sz="1800" dirty="0"/>
              <a:t>,</a:t>
            </a:r>
            <a:r>
              <a:rPr lang="zh-CN" altLang="en-US" sz="1800" dirty="0"/>
              <a:t>将返回关于</a:t>
            </a:r>
            <a:r>
              <a:rPr lang="en-US" altLang="zh-CN" sz="1800" dirty="0"/>
              <a:t>hacker</a:t>
            </a:r>
            <a:r>
              <a:rPr lang="zh-CN" altLang="en-US" sz="1800" dirty="0"/>
              <a:t>的定义</a:t>
            </a:r>
            <a:endParaRPr lang="en-US" altLang="zh-CN" sz="1800" dirty="0"/>
          </a:p>
          <a:p>
            <a:r>
              <a:rPr lang="en-US" altLang="zh-CN" sz="1800" dirty="0"/>
              <a:t>filetype:</a:t>
            </a:r>
            <a:r>
              <a:rPr lang="zh-CN" altLang="en-US" sz="1800" dirty="0"/>
              <a:t>搜索指定类型的文件</a:t>
            </a:r>
            <a:r>
              <a:rPr lang="en-US" altLang="zh-CN" sz="1800" dirty="0"/>
              <a:t>.</a:t>
            </a:r>
            <a:r>
              <a:rPr lang="zh-CN" altLang="en-US" sz="1800" dirty="0"/>
              <a:t>例如输入</a:t>
            </a:r>
            <a:r>
              <a:rPr lang="en-US" altLang="zh-CN" sz="1800" dirty="0"/>
              <a:t>:</a:t>
            </a:r>
            <a:r>
              <a:rPr lang="en-US" altLang="zh-CN" sz="1800" dirty="0" err="1"/>
              <a:t>filetype:doc</a:t>
            </a:r>
            <a:r>
              <a:rPr lang="en-US" altLang="zh-CN" sz="1800" dirty="0"/>
              <a:t>.</a:t>
            </a:r>
            <a:r>
              <a:rPr lang="zh-CN" altLang="en-US" sz="1800" dirty="0"/>
              <a:t>将返回所有以</a:t>
            </a:r>
            <a:r>
              <a:rPr lang="en-US" altLang="zh-CN" sz="1800" dirty="0"/>
              <a:t>doc</a:t>
            </a:r>
            <a:r>
              <a:rPr lang="zh-CN" altLang="en-US" sz="1800" dirty="0"/>
              <a:t>结尾的文件。</a:t>
            </a:r>
          </a:p>
          <a:p>
            <a:pPr marL="0" indent="0">
              <a:buNone/>
            </a:pPr>
            <a:endParaRPr lang="zh-CN" altLang="en-US" dirty="0"/>
          </a:p>
        </p:txBody>
      </p:sp>
      <p:sp>
        <p:nvSpPr>
          <p:cNvPr id="3" name="标题 2">
            <a:extLst>
              <a:ext uri="{FF2B5EF4-FFF2-40B4-BE49-F238E27FC236}">
                <a16:creationId xmlns:a16="http://schemas.microsoft.com/office/drawing/2014/main" xmlns="" id="{841A043F-FB76-4359-8010-70139BDC00F2}"/>
              </a:ext>
            </a:extLst>
          </p:cNvPr>
          <p:cNvSpPr>
            <a:spLocks noGrp="1"/>
          </p:cNvSpPr>
          <p:nvPr>
            <p:ph type="title"/>
          </p:nvPr>
        </p:nvSpPr>
        <p:spPr/>
        <p:txBody>
          <a:bodyPr/>
          <a:lstStyle/>
          <a:p>
            <a:r>
              <a:rPr lang="en-US" altLang="zh-CN" dirty="0"/>
              <a:t>Google hacking </a:t>
            </a:r>
            <a:r>
              <a:rPr lang="zh-CN" altLang="en-US" dirty="0"/>
              <a:t>语法</a:t>
            </a:r>
          </a:p>
        </p:txBody>
      </p:sp>
    </p:spTree>
    <p:extLst>
      <p:ext uri="{BB962C8B-B14F-4D97-AF65-F5344CB8AC3E}">
        <p14:creationId xmlns:p14="http://schemas.microsoft.com/office/powerpoint/2010/main" val="12328987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2"/>
          <p:cNvSpPr>
            <a:spLocks noGrp="1" noChangeArrowheads="1"/>
          </p:cNvSpPr>
          <p:nvPr>
            <p:ph type="title"/>
          </p:nvPr>
        </p:nvSpPr>
        <p:spPr>
          <a:xfrm>
            <a:off x="1095375" y="225425"/>
            <a:ext cx="7667625" cy="792163"/>
          </a:xfrm>
        </p:spPr>
        <p:txBody>
          <a:bodyPr/>
          <a:lstStyle/>
          <a:p>
            <a:pPr eaLnBrk="1" hangingPunct="1"/>
            <a:r>
              <a:rPr lang="en-US" altLang="zh-CN" sz="3600"/>
              <a:t>(</a:t>
            </a:r>
            <a:r>
              <a:rPr lang="zh-CN" altLang="en-US" sz="3600"/>
              <a:t>一</a:t>
            </a:r>
            <a:r>
              <a:rPr lang="en-US" altLang="zh-CN" sz="3600"/>
              <a:t>)</a:t>
            </a:r>
            <a:r>
              <a:rPr lang="zh-CN" altLang="en-US" sz="3600"/>
              <a:t>防御搜索引擎和基于</a:t>
            </a:r>
            <a:r>
              <a:rPr lang="en-US" altLang="zh-CN" sz="3600">
                <a:latin typeface="Times New Roman" panose="02020603050405020304" pitchFamily="18" charset="0"/>
              </a:rPr>
              <a:t>Web</a:t>
            </a:r>
            <a:r>
              <a:rPr lang="zh-CN" altLang="en-US" sz="3600"/>
              <a:t>的侦察 </a:t>
            </a:r>
          </a:p>
        </p:txBody>
      </p:sp>
      <p:sp>
        <p:nvSpPr>
          <p:cNvPr id="352259" name="Rectangle 3"/>
          <p:cNvSpPr>
            <a:spLocks noGrp="1" noChangeArrowheads="1"/>
          </p:cNvSpPr>
          <p:nvPr>
            <p:ph type="body" idx="1"/>
          </p:nvPr>
        </p:nvSpPr>
        <p:spPr>
          <a:xfrm>
            <a:off x="677863" y="1382713"/>
            <a:ext cx="7772400" cy="4114800"/>
          </a:xfrm>
        </p:spPr>
        <p:txBody>
          <a:bodyPr/>
          <a:lstStyle/>
          <a:p>
            <a:pPr eaLnBrk="1" hangingPunct="1"/>
            <a:r>
              <a:rPr lang="zh-CN" altLang="en-US" sz="2800" dirty="0"/>
              <a:t>对于自己的</a:t>
            </a:r>
            <a:r>
              <a:rPr lang="en-US" altLang="zh-CN" sz="2800" dirty="0"/>
              <a:t>Web</a:t>
            </a:r>
            <a:r>
              <a:rPr lang="zh-CN" altLang="en-US" sz="2800" dirty="0"/>
              <a:t>服务器，建立信息披露策略。不要在</a:t>
            </a:r>
            <a:r>
              <a:rPr lang="en-US" altLang="zh-CN" sz="2800" dirty="0"/>
              <a:t>Web</a:t>
            </a:r>
            <a:r>
              <a:rPr lang="zh-CN" altLang="en-US" sz="2800" dirty="0"/>
              <a:t>站点上放置敏感的客户数据或其它信息；</a:t>
            </a:r>
          </a:p>
          <a:p>
            <a:pPr eaLnBrk="1" hangingPunct="1"/>
            <a:r>
              <a:rPr lang="zh-CN" altLang="en-US" sz="2800" dirty="0"/>
              <a:t>组织必须有具体的措施要求如何使用新闻组和邮件列表：必须要求职工不得在新闻组和邮件列表这样的公共渠道上发布系统配置、商业计划和其它敏感话题信息；</a:t>
            </a:r>
          </a:p>
          <a:p>
            <a:pPr eaLnBrk="1" hangingPunct="1"/>
            <a:r>
              <a:rPr lang="zh-CN" altLang="en-US" sz="2800" dirty="0"/>
              <a:t>如果发现</a:t>
            </a:r>
            <a:r>
              <a:rPr lang="en-US" altLang="zh-CN" sz="2800" dirty="0"/>
              <a:t>Google</a:t>
            </a:r>
            <a:r>
              <a:rPr lang="zh-CN" altLang="en-US" sz="2800" dirty="0"/>
              <a:t>对一个不期望公开的</a:t>
            </a:r>
            <a:r>
              <a:rPr lang="en-US" altLang="zh-CN" sz="2800" dirty="0"/>
              <a:t>URL</a:t>
            </a:r>
            <a:r>
              <a:rPr lang="zh-CN" altLang="en-US" sz="2800" dirty="0"/>
              <a:t>或页面进行了索引，可以要求</a:t>
            </a:r>
            <a:r>
              <a:rPr lang="en-US" altLang="zh-CN" sz="2800" dirty="0"/>
              <a:t>Google</a:t>
            </a:r>
            <a:r>
              <a:rPr lang="zh-CN" altLang="en-US" sz="2800" dirty="0"/>
              <a:t>把它们移出。</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2259">
                                            <p:txEl>
                                              <p:pRg st="0" end="0"/>
                                            </p:txEl>
                                          </p:spTgt>
                                        </p:tgtEl>
                                        <p:attrNameLst>
                                          <p:attrName>style.visibility</p:attrName>
                                        </p:attrNameLst>
                                      </p:cBhvr>
                                      <p:to>
                                        <p:strVal val="visible"/>
                                      </p:to>
                                    </p:set>
                                    <p:anim calcmode="lin" valueType="num">
                                      <p:cBhvr additive="base">
                                        <p:cTn id="7" dur="500" fill="hold"/>
                                        <p:tgtEl>
                                          <p:spTgt spid="3522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22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2259">
                                            <p:txEl>
                                              <p:pRg st="1" end="1"/>
                                            </p:txEl>
                                          </p:spTgt>
                                        </p:tgtEl>
                                        <p:attrNameLst>
                                          <p:attrName>style.visibility</p:attrName>
                                        </p:attrNameLst>
                                      </p:cBhvr>
                                      <p:to>
                                        <p:strVal val="visible"/>
                                      </p:to>
                                    </p:set>
                                    <p:anim calcmode="lin" valueType="num">
                                      <p:cBhvr additive="base">
                                        <p:cTn id="13" dur="500" fill="hold"/>
                                        <p:tgtEl>
                                          <p:spTgt spid="3522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522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2259">
                                            <p:txEl>
                                              <p:pRg st="2" end="2"/>
                                            </p:txEl>
                                          </p:spTgt>
                                        </p:tgtEl>
                                        <p:attrNameLst>
                                          <p:attrName>style.visibility</p:attrName>
                                        </p:attrNameLst>
                                      </p:cBhvr>
                                      <p:to>
                                        <p:strVal val="visible"/>
                                      </p:to>
                                    </p:set>
                                    <p:anim calcmode="lin" valueType="num">
                                      <p:cBhvr additive="base">
                                        <p:cTn id="19" dur="500" fill="hold"/>
                                        <p:tgtEl>
                                          <p:spTgt spid="35225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225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2"/>
          <p:cNvSpPr>
            <a:spLocks noGrp="1" noChangeArrowheads="1"/>
          </p:cNvSpPr>
          <p:nvPr>
            <p:ph type="title"/>
          </p:nvPr>
        </p:nvSpPr>
        <p:spPr>
          <a:xfrm>
            <a:off x="1219200" y="187325"/>
            <a:ext cx="7308850" cy="792163"/>
          </a:xfrm>
        </p:spPr>
        <p:txBody>
          <a:bodyPr/>
          <a:lstStyle/>
          <a:p>
            <a:pPr eaLnBrk="1" hangingPunct="1"/>
            <a:r>
              <a:rPr lang="en-US" altLang="zh-CN" dirty="0"/>
              <a:t>(</a:t>
            </a:r>
            <a:r>
              <a:rPr lang="zh-CN" altLang="en-US" dirty="0"/>
              <a:t>二</a:t>
            </a:r>
            <a:r>
              <a:rPr lang="en-US" altLang="zh-CN" dirty="0"/>
              <a:t>)</a:t>
            </a:r>
            <a:r>
              <a:rPr lang="zh-CN" altLang="en-US" dirty="0">
                <a:latin typeface="Times New Roman" panose="02020603050405020304" pitchFamily="18" charset="0"/>
              </a:rPr>
              <a:t>防御</a:t>
            </a:r>
            <a:r>
              <a:rPr lang="en-US" altLang="zh-CN" dirty="0">
                <a:latin typeface="Times New Roman" panose="02020603050405020304" pitchFamily="18" charset="0"/>
              </a:rPr>
              <a:t>WHOIS</a:t>
            </a:r>
            <a:r>
              <a:rPr lang="zh-CN" altLang="en-US" dirty="0">
                <a:latin typeface="Times New Roman" panose="02020603050405020304" pitchFamily="18" charset="0"/>
              </a:rPr>
              <a:t>检索 </a:t>
            </a:r>
          </a:p>
        </p:txBody>
      </p:sp>
      <p:sp>
        <p:nvSpPr>
          <p:cNvPr id="362499" name="Rectangle 3"/>
          <p:cNvSpPr>
            <a:spLocks noGrp="1" noChangeArrowheads="1"/>
          </p:cNvSpPr>
          <p:nvPr>
            <p:ph type="body" idx="1"/>
          </p:nvPr>
        </p:nvSpPr>
        <p:spPr/>
        <p:txBody>
          <a:bodyPr/>
          <a:lstStyle/>
          <a:p>
            <a:pPr eaLnBrk="1" hangingPunct="1"/>
            <a:r>
              <a:rPr lang="en-US" altLang="zh-CN" dirty="0" err="1"/>
              <a:t>whois</a:t>
            </a:r>
            <a:r>
              <a:rPr lang="zh-CN" altLang="en-US" dirty="0"/>
              <a:t>数据库能提供攻击者如此有用的信息，那么给出错误或误导的注册信息会使你更加安全吗？</a:t>
            </a:r>
          </a:p>
          <a:p>
            <a:pPr eaLnBrk="1" hangingPunct="1"/>
            <a:r>
              <a:rPr lang="zh-CN" altLang="en-US" sz="3200" dirty="0">
                <a:sym typeface="+mn-ea"/>
              </a:rPr>
              <a:t>防御</a:t>
            </a:r>
            <a:r>
              <a:rPr lang="en-US" altLang="zh-CN" sz="3200" dirty="0" err="1">
                <a:sym typeface="+mn-ea"/>
              </a:rPr>
              <a:t>whois</a:t>
            </a:r>
            <a:r>
              <a:rPr lang="zh-CN" altLang="en-US" sz="3200" dirty="0">
                <a:sym typeface="+mn-ea"/>
              </a:rPr>
              <a:t>检索可行的方法是：</a:t>
            </a:r>
            <a:endParaRPr lang="zh-CN" altLang="en-US" sz="3200" dirty="0"/>
          </a:p>
          <a:p>
            <a:pPr lvl="1" eaLnBrk="1" hangingPunct="1"/>
            <a:r>
              <a:rPr lang="zh-CN" altLang="en-US" sz="3200" dirty="0">
                <a:sym typeface="+mn-ea"/>
              </a:rPr>
              <a:t>保证注册记录中没有额外的可供攻击者使用的信息，例如管理员的帐户名；</a:t>
            </a:r>
            <a:endParaRPr lang="zh-CN" altLang="en-US" sz="3200" dirty="0"/>
          </a:p>
          <a:p>
            <a:pPr lvl="1" eaLnBrk="1" hangingPunct="1"/>
            <a:r>
              <a:rPr lang="zh-CN" altLang="en-US" sz="3200" dirty="0">
                <a:sym typeface="+mn-ea"/>
              </a:rPr>
              <a:t>对员工进行培训，避免误中社会工程学攻击的诡计。</a:t>
            </a:r>
            <a:endParaRPr lang="zh-CN" altLang="en-US" dirty="0"/>
          </a:p>
          <a:p>
            <a:pPr eaLnBrk="1" hangingPunct="1"/>
            <a:r>
              <a:rPr lang="zh-CN" altLang="en-US" dirty="0">
                <a:ln w="22225">
                  <a:solidFill>
                    <a:schemeClr val="accent2"/>
                  </a:solidFill>
                  <a:prstDash val="solid"/>
                </a:ln>
                <a:solidFill>
                  <a:schemeClr val="accent2">
                    <a:lumMod val="40000"/>
                    <a:lumOff val="60000"/>
                  </a:schemeClr>
                </a:solidFill>
                <a:effectLst/>
              </a:rPr>
              <a:t>现在已经不能直接查询到联系人信息了</a:t>
            </a:r>
          </a:p>
          <a:p>
            <a:pPr marL="0" indent="0" eaLnBrk="1" hangingPunct="1">
              <a:buNone/>
            </a:pPr>
            <a:endParaRPr lang="zh-CN" altLang="en-US" dirty="0">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anim calcmode="lin" valueType="num">
                                      <p:cBhvr additive="base">
                                        <p:cTn id="7" dur="500" fill="hold"/>
                                        <p:tgtEl>
                                          <p:spTgt spid="3624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24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2499">
                                            <p:txEl>
                                              <p:pRg st="1" end="1"/>
                                            </p:txEl>
                                          </p:spTgt>
                                        </p:tgtEl>
                                        <p:attrNameLst>
                                          <p:attrName>style.visibility</p:attrName>
                                        </p:attrNameLst>
                                      </p:cBhvr>
                                      <p:to>
                                        <p:strVal val="visible"/>
                                      </p:to>
                                    </p:set>
                                    <p:anim calcmode="lin" valueType="num">
                                      <p:cBhvr additive="base">
                                        <p:cTn id="13" dur="500" fill="hold"/>
                                        <p:tgtEl>
                                          <p:spTgt spid="36249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624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62499">
                                            <p:txEl>
                                              <p:pRg st="2" end="2"/>
                                            </p:txEl>
                                          </p:spTgt>
                                        </p:tgtEl>
                                        <p:attrNameLst>
                                          <p:attrName>style.visibility</p:attrName>
                                        </p:attrNameLst>
                                      </p:cBhvr>
                                      <p:to>
                                        <p:strVal val="visible"/>
                                      </p:to>
                                    </p:set>
                                    <p:anim calcmode="lin" valueType="num">
                                      <p:cBhvr additive="base">
                                        <p:cTn id="19" dur="500" fill="hold"/>
                                        <p:tgtEl>
                                          <p:spTgt spid="36249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624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62499">
                                            <p:txEl>
                                              <p:pRg st="3" end="3"/>
                                            </p:txEl>
                                          </p:spTgt>
                                        </p:tgtEl>
                                        <p:attrNameLst>
                                          <p:attrName>style.visibility</p:attrName>
                                        </p:attrNameLst>
                                      </p:cBhvr>
                                      <p:to>
                                        <p:strVal val="visible"/>
                                      </p:to>
                                    </p:set>
                                    <p:anim calcmode="lin" valueType="num">
                                      <p:cBhvr additive="base">
                                        <p:cTn id="25" dur="500" fill="hold"/>
                                        <p:tgtEl>
                                          <p:spTgt spid="36249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6249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62499">
                                            <p:txEl>
                                              <p:pRg st="4" end="4"/>
                                            </p:txEl>
                                          </p:spTgt>
                                        </p:tgtEl>
                                        <p:attrNameLst>
                                          <p:attrName>style.visibility</p:attrName>
                                        </p:attrNameLst>
                                      </p:cBhvr>
                                      <p:to>
                                        <p:strVal val="visible"/>
                                      </p:to>
                                    </p:set>
                                    <p:anim calcmode="lin" valueType="num">
                                      <p:cBhvr additive="base">
                                        <p:cTn id="31" dur="500" fill="hold"/>
                                        <p:tgtEl>
                                          <p:spTgt spid="36249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6249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2"/>
          <p:cNvSpPr>
            <a:spLocks noGrp="1" noChangeArrowheads="1"/>
          </p:cNvSpPr>
          <p:nvPr>
            <p:ph type="title"/>
          </p:nvPr>
        </p:nvSpPr>
        <p:spPr/>
        <p:txBody>
          <a:bodyPr/>
          <a:lstStyle/>
          <a:p>
            <a:pPr eaLnBrk="1" hangingPunct="1"/>
            <a:r>
              <a:rPr lang="en-US" altLang="zh-CN"/>
              <a:t>(</a:t>
            </a:r>
            <a:r>
              <a:rPr lang="zh-CN" altLang="en-US"/>
              <a:t>三</a:t>
            </a:r>
            <a:r>
              <a:rPr lang="en-US" altLang="zh-CN"/>
              <a:t>)</a:t>
            </a:r>
            <a:r>
              <a:rPr lang="zh-CN" altLang="en-US">
                <a:latin typeface="Times New Roman" panose="02020603050405020304" pitchFamily="18" charset="0"/>
              </a:rPr>
              <a:t>防御基于</a:t>
            </a:r>
            <a:r>
              <a:rPr lang="en-US" altLang="zh-CN">
                <a:latin typeface="Times New Roman" panose="02020603050405020304" pitchFamily="18" charset="0"/>
              </a:rPr>
              <a:t>DNS</a:t>
            </a:r>
            <a:r>
              <a:rPr lang="zh-CN" altLang="en-US">
                <a:latin typeface="Times New Roman" panose="02020603050405020304" pitchFamily="18" charset="0"/>
              </a:rPr>
              <a:t>的侦察 </a:t>
            </a:r>
            <a:endParaRPr lang="en-US" altLang="zh-CN">
              <a:latin typeface="Times New Roman" panose="02020603050405020304" pitchFamily="18" charset="0"/>
            </a:endParaRPr>
          </a:p>
        </p:txBody>
      </p:sp>
      <p:sp>
        <p:nvSpPr>
          <p:cNvPr id="363523" name="Rectangle 3"/>
          <p:cNvSpPr>
            <a:spLocks noGrp="1" noChangeArrowheads="1"/>
          </p:cNvSpPr>
          <p:nvPr>
            <p:ph type="body" idx="1"/>
          </p:nvPr>
        </p:nvSpPr>
        <p:spPr>
          <a:xfrm>
            <a:off x="523875" y="1466850"/>
            <a:ext cx="8435975" cy="4467225"/>
          </a:xfrm>
        </p:spPr>
        <p:txBody>
          <a:bodyPr/>
          <a:lstStyle/>
          <a:p>
            <a:pPr eaLnBrk="1" hangingPunct="1"/>
            <a:r>
              <a:rPr lang="zh-CN" altLang="en-US" sz="2800" dirty="0"/>
              <a:t>确保没有通过</a:t>
            </a:r>
            <a:r>
              <a:rPr lang="en-US" altLang="zh-CN" sz="2800" dirty="0"/>
              <a:t>DNS</a:t>
            </a:r>
            <a:r>
              <a:rPr lang="zh-CN" altLang="en-US" sz="2800" dirty="0"/>
              <a:t>服务器泄露额外的信息。比如将某台</a:t>
            </a:r>
            <a:r>
              <a:rPr lang="en-US" altLang="zh-CN" sz="2800" dirty="0"/>
              <a:t>Windows 2003</a:t>
            </a:r>
            <a:r>
              <a:rPr lang="zh-CN" altLang="en-US" sz="2800" dirty="0"/>
              <a:t>服务器命名为</a:t>
            </a:r>
            <a:r>
              <a:rPr lang="en-US" altLang="zh-CN" sz="2800" dirty="0"/>
              <a:t>w2kdmzserver</a:t>
            </a:r>
            <a:r>
              <a:rPr lang="zh-CN" altLang="en-US" sz="2800" dirty="0"/>
              <a:t>就泄露了计算机的操作系统类型；</a:t>
            </a:r>
          </a:p>
          <a:p>
            <a:pPr eaLnBrk="1" hangingPunct="1"/>
            <a:r>
              <a:rPr lang="zh-CN" altLang="en-US" sz="2800" dirty="0"/>
              <a:t>限制</a:t>
            </a:r>
            <a:r>
              <a:rPr lang="en-US" altLang="zh-CN" sz="2800" dirty="0"/>
              <a:t>DNS</a:t>
            </a:r>
            <a:r>
              <a:rPr lang="zh-CN" altLang="en-US" sz="2800" dirty="0"/>
              <a:t>区域传送。可以对</a:t>
            </a:r>
            <a:r>
              <a:rPr lang="en-US" altLang="zh-CN" sz="2800" dirty="0"/>
              <a:t>DNS</a:t>
            </a:r>
            <a:r>
              <a:rPr lang="zh-CN" altLang="en-US" sz="2800" dirty="0"/>
              <a:t>服务器进行配置，制定允许发起区域传送的具体的</a:t>
            </a:r>
            <a:r>
              <a:rPr lang="en-US" altLang="zh-CN" sz="2800" dirty="0"/>
              <a:t>IP</a:t>
            </a:r>
            <a:r>
              <a:rPr lang="zh-CN" altLang="en-US" sz="2800" dirty="0"/>
              <a:t>地址和网络；</a:t>
            </a:r>
            <a:endParaRPr lang="en-US" altLang="zh-CN" sz="2800" dirty="0"/>
          </a:p>
          <a:p>
            <a:pPr eaLnBrk="1" hangingPunct="1"/>
            <a:r>
              <a:rPr lang="zh-CN" altLang="en-US" sz="2800" dirty="0"/>
              <a:t>使用分离</a:t>
            </a:r>
            <a:r>
              <a:rPr lang="en-US" altLang="zh-CN" sz="2800" dirty="0"/>
              <a:t>DNS</a:t>
            </a:r>
            <a:r>
              <a:rPr lang="zh-CN" altLang="en-US" sz="2800" dirty="0"/>
              <a:t>的技术（指在两台不同的服务器上分离</a:t>
            </a:r>
            <a:r>
              <a:rPr lang="en-US" altLang="zh-CN" sz="2800" dirty="0"/>
              <a:t>DNS</a:t>
            </a:r>
            <a:r>
              <a:rPr lang="zh-CN" altLang="en-US" sz="2800" dirty="0"/>
              <a:t>的功能，外部用户和内部用户分别使用不同的</a:t>
            </a:r>
            <a:r>
              <a:rPr lang="en-US" altLang="zh-CN" sz="2800" dirty="0"/>
              <a:t>DNS</a:t>
            </a:r>
            <a:r>
              <a:rPr lang="zh-CN" altLang="en-US" sz="2800" dirty="0"/>
              <a:t>服务），减少可公开获得的基础设施的</a:t>
            </a:r>
            <a:r>
              <a:rPr lang="en-US" altLang="zh-CN" sz="2800" dirty="0"/>
              <a:t>DNS</a:t>
            </a:r>
            <a:r>
              <a:rPr lang="zh-CN" altLang="en-US" sz="2800" dirty="0"/>
              <a:t>信息。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63523">
                                            <p:txEl>
                                              <p:pRg st="0" end="0"/>
                                            </p:txEl>
                                          </p:spTgt>
                                        </p:tgtEl>
                                        <p:attrNameLst>
                                          <p:attrName>style.visibility</p:attrName>
                                        </p:attrNameLst>
                                      </p:cBhvr>
                                      <p:to>
                                        <p:strVal val="visible"/>
                                      </p:to>
                                    </p:set>
                                    <p:anim calcmode="lin" valueType="num">
                                      <p:cBhvr additive="base">
                                        <p:cTn id="7" dur="500" fill="hold"/>
                                        <p:tgtEl>
                                          <p:spTgt spid="3635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35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3523">
                                            <p:txEl>
                                              <p:pRg st="1" end="1"/>
                                            </p:txEl>
                                          </p:spTgt>
                                        </p:tgtEl>
                                        <p:attrNameLst>
                                          <p:attrName>style.visibility</p:attrName>
                                        </p:attrNameLst>
                                      </p:cBhvr>
                                      <p:to>
                                        <p:strVal val="visible"/>
                                      </p:to>
                                    </p:set>
                                    <p:anim calcmode="lin" valueType="num">
                                      <p:cBhvr additive="base">
                                        <p:cTn id="13" dur="500" fill="hold"/>
                                        <p:tgtEl>
                                          <p:spTgt spid="3635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635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63523">
                                            <p:txEl>
                                              <p:pRg st="2" end="2"/>
                                            </p:txEl>
                                          </p:spTgt>
                                        </p:tgtEl>
                                        <p:attrNameLst>
                                          <p:attrName>style.visibility</p:attrName>
                                        </p:attrNameLst>
                                      </p:cBhvr>
                                      <p:to>
                                        <p:strVal val="visible"/>
                                      </p:to>
                                    </p:set>
                                    <p:anim calcmode="lin" valueType="num">
                                      <p:cBhvr additive="base">
                                        <p:cTn id="19" dur="500" fill="hold"/>
                                        <p:tgtEl>
                                          <p:spTgt spid="36352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6352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1760</TotalTime>
  <Words>6733</Words>
  <Application>Microsoft Office PowerPoint</Application>
  <PresentationFormat>全屏显示(4:3)</PresentationFormat>
  <Paragraphs>492</Paragraphs>
  <Slides>92</Slides>
  <Notes>36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92</vt:i4>
      </vt:variant>
    </vt:vector>
  </HeadingPairs>
  <TitlesOfParts>
    <vt:vector size="100" baseType="lpstr">
      <vt:lpstr>黑体</vt:lpstr>
      <vt:lpstr>楷体_GB2312</vt:lpstr>
      <vt:lpstr>隶书</vt:lpstr>
      <vt:lpstr>宋体</vt:lpstr>
      <vt:lpstr>Tahoma</vt:lpstr>
      <vt:lpstr>Times New Roman</vt:lpstr>
      <vt:lpstr>Wingdings</vt:lpstr>
      <vt:lpstr>1_Blends</vt:lpstr>
      <vt:lpstr>第 三章    网络侦察技术</vt:lpstr>
      <vt:lpstr>网络侦察的目的</vt:lpstr>
      <vt:lpstr>网络侦察的内容</vt:lpstr>
      <vt:lpstr>网络侦察收集的信息</vt:lpstr>
      <vt:lpstr>内容提要</vt:lpstr>
      <vt:lpstr>OSINT(Open Source Intelligence)</vt:lpstr>
      <vt:lpstr>OSINT基本思路</vt:lpstr>
      <vt:lpstr>一、搜索引擎</vt:lpstr>
      <vt:lpstr>Google hacking 语法</vt:lpstr>
      <vt:lpstr>Google hacking 语法</vt:lpstr>
      <vt:lpstr>Google hacking 语法</vt:lpstr>
      <vt:lpstr>Google hacking 语法</vt:lpstr>
      <vt:lpstr>Baidu检索语法</vt:lpstr>
      <vt:lpstr>Baidu检索语法</vt:lpstr>
      <vt:lpstr>Baidu检索语法（cont.）</vt:lpstr>
      <vt:lpstr>Baidu的重要检索命令（cont.）</vt:lpstr>
      <vt:lpstr>示例：</vt:lpstr>
      <vt:lpstr>找目标</vt:lpstr>
      <vt:lpstr>Shodan(撒旦）</vt:lpstr>
      <vt:lpstr>Shodan</vt:lpstr>
      <vt:lpstr>Shodan</vt:lpstr>
      <vt:lpstr>Shodan</vt:lpstr>
      <vt:lpstr>Shodan</vt:lpstr>
      <vt:lpstr>Shodan</vt:lpstr>
      <vt:lpstr>Shodan</vt:lpstr>
      <vt:lpstr>Shodan</vt:lpstr>
      <vt:lpstr>Shodan</vt:lpstr>
      <vt:lpstr>Shodan</vt:lpstr>
      <vt:lpstr>Shodan</vt:lpstr>
      <vt:lpstr>Shodan</vt:lpstr>
      <vt:lpstr>zoomeye (www.zoomeye.org)</vt:lpstr>
      <vt:lpstr>Zoomeye</vt:lpstr>
      <vt:lpstr>Zoomeye</vt:lpstr>
      <vt:lpstr>Zoomeye</vt:lpstr>
      <vt:lpstr>二、whois数据库：域名相关的信息</vt:lpstr>
      <vt:lpstr>whois数据库</vt:lpstr>
      <vt:lpstr>(一)查询注册机构</vt:lpstr>
      <vt:lpstr>示例：查询注册机构</vt:lpstr>
      <vt:lpstr>示例：查询结果</vt:lpstr>
      <vt:lpstr>(二)查询注册资料</vt:lpstr>
      <vt:lpstr>示例：查询注册资料</vt:lpstr>
      <vt:lpstr>示例：查询结果</vt:lpstr>
      <vt:lpstr>APT1：IP地址注册信息</vt:lpstr>
      <vt:lpstr>(三)查询IP地址分配</vt:lpstr>
      <vt:lpstr>三、域名系统</vt:lpstr>
      <vt:lpstr>域名系统中的区</vt:lpstr>
      <vt:lpstr>区传送</vt:lpstr>
      <vt:lpstr>示例：nslookup工具</vt:lpstr>
      <vt:lpstr>示例：DNS记录（部分）</vt:lpstr>
      <vt:lpstr>四、网络拓扑</vt:lpstr>
      <vt:lpstr>Traceroute工具</vt:lpstr>
      <vt:lpstr>示例：tracert</vt:lpstr>
      <vt:lpstr>其它路由跟踪工具</vt:lpstr>
      <vt:lpstr>五、社交网络</vt:lpstr>
      <vt:lpstr>社交网络</vt:lpstr>
      <vt:lpstr>社交网络</vt:lpstr>
      <vt:lpstr>用户隐私收集</vt:lpstr>
      <vt:lpstr>用户主动分享</vt:lpstr>
      <vt:lpstr>用户主动分享</vt:lpstr>
      <vt:lpstr>攻击获取</vt:lpstr>
      <vt:lpstr>最近泄露事件</vt:lpstr>
      <vt:lpstr>最近泄露事件</vt:lpstr>
      <vt:lpstr>跨域拓展攻击</vt:lpstr>
      <vt:lpstr>跨域拓展攻击</vt:lpstr>
      <vt:lpstr>跨域拓展攻击</vt:lpstr>
      <vt:lpstr>个人隐私保护很难</vt:lpstr>
      <vt:lpstr>六、其它侦察手段</vt:lpstr>
      <vt:lpstr>社会工程学</vt:lpstr>
      <vt:lpstr>成功的关键</vt:lpstr>
      <vt:lpstr>常见形式（1）</vt:lpstr>
      <vt:lpstr>常见形式（2）</vt:lpstr>
      <vt:lpstr>常见形式（3）</vt:lpstr>
      <vt:lpstr>常用技巧（1）</vt:lpstr>
      <vt:lpstr>常用技巧（2）</vt:lpstr>
      <vt:lpstr>常用技巧（3）</vt:lpstr>
      <vt:lpstr>Web网站查询</vt:lpstr>
      <vt:lpstr>Web网站查询</vt:lpstr>
      <vt:lpstr>Web网站查询</vt:lpstr>
      <vt:lpstr>情报来源</vt:lpstr>
      <vt:lpstr>情报来源</vt:lpstr>
      <vt:lpstr>情报来源</vt:lpstr>
      <vt:lpstr>情报来源</vt:lpstr>
      <vt:lpstr>其它非技术侦察手段</vt:lpstr>
      <vt:lpstr>小 结</vt:lpstr>
      <vt:lpstr>内容提要</vt:lpstr>
      <vt:lpstr>（一）客户端侦察工具</vt:lpstr>
      <vt:lpstr>PowerPoint 演示文稿</vt:lpstr>
      <vt:lpstr>（二）基于Web的侦察工具</vt:lpstr>
      <vt:lpstr>内容提要</vt:lpstr>
      <vt:lpstr>(一)防御搜索引擎和基于Web的侦察 </vt:lpstr>
      <vt:lpstr>(二)防御WHOIS检索 </vt:lpstr>
      <vt:lpstr>(三)防御基于DNS的侦察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unknown</dc:creator>
  <cp:lastModifiedBy>John</cp:lastModifiedBy>
  <cp:revision>1390</cp:revision>
  <dcterms:created xsi:type="dcterms:W3CDTF">2004-07-10T13:16:00Z</dcterms:created>
  <dcterms:modified xsi:type="dcterms:W3CDTF">2022-09-10T12:39:43Z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